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56" r:id="rId2"/>
    <p:sldId id="257" r:id="rId3"/>
    <p:sldId id="258" r:id="rId4"/>
    <p:sldId id="259" r:id="rId5"/>
    <p:sldId id="260" r:id="rId6"/>
    <p:sldId id="261" r:id="rId7"/>
    <p:sldId id="262"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4660"/>
  </p:normalViewPr>
  <p:slideViewPr>
    <p:cSldViewPr snapToGrid="0">
      <p:cViewPr varScale="1">
        <p:scale>
          <a:sx n="93" d="100"/>
          <a:sy n="93" d="100"/>
        </p:scale>
        <p:origin x="140"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56726C-142E-4753-9564-CC4B84A2E5CB}" type="datetimeFigureOut">
              <a:rPr lang="en-US" smtClean="0"/>
              <a:t>3/2/2022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D6D24F-F1DD-4345-8B98-D2BE948765F5}" type="slidenum">
              <a:rPr lang="en-US" smtClean="0"/>
              <a:t>‹#›</a:t>
            </a:fld>
            <a:endParaRPr lang="en-US" dirty="0"/>
          </a:p>
        </p:txBody>
      </p:sp>
    </p:spTree>
    <p:extLst>
      <p:ext uri="{BB962C8B-B14F-4D97-AF65-F5344CB8AC3E}">
        <p14:creationId xmlns:p14="http://schemas.microsoft.com/office/powerpoint/2010/main" val="2383716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share the following foundational skills with families so they can use some time in the summer to reinforce critical concepts. A solid foundation in these described areas will promote a successful transition to our classical liberal arts program.  We understand that not all students will have access to the same curriculum and may be entering later grades without having our foundation.  It is important for parents to understand what we are expecting so that they can help their child as necessary.</a:t>
            </a:r>
          </a:p>
        </p:txBody>
      </p:sp>
      <p:sp>
        <p:nvSpPr>
          <p:cNvPr id="4" name="Slide Number Placeholder 3"/>
          <p:cNvSpPr>
            <a:spLocks noGrp="1"/>
          </p:cNvSpPr>
          <p:nvPr>
            <p:ph type="sldNum" sz="quarter" idx="5"/>
          </p:nvPr>
        </p:nvSpPr>
        <p:spPr/>
        <p:txBody>
          <a:bodyPr/>
          <a:lstStyle/>
          <a:p>
            <a:fld id="{D2D6D24F-F1DD-4345-8B98-D2BE948765F5}" type="slidenum">
              <a:rPr lang="en-US" smtClean="0"/>
              <a:t>1</a:t>
            </a:fld>
            <a:endParaRPr lang="en-US" dirty="0"/>
          </a:p>
        </p:txBody>
      </p:sp>
    </p:spTree>
    <p:extLst>
      <p:ext uri="{BB962C8B-B14F-4D97-AF65-F5344CB8AC3E}">
        <p14:creationId xmlns:p14="http://schemas.microsoft.com/office/powerpoint/2010/main" val="1905915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skills are what we expect to see from students entering our program in Kindergarten:</a:t>
            </a:r>
          </a:p>
          <a:p>
            <a:r>
              <a:rPr lang="en-US" dirty="0"/>
              <a:t>The student Knows first name and last name</a:t>
            </a:r>
          </a:p>
          <a:p>
            <a:r>
              <a:rPr lang="en-US" dirty="0"/>
              <a:t>The student Can write their first name</a:t>
            </a:r>
          </a:p>
          <a:p>
            <a:r>
              <a:rPr lang="en-US" dirty="0"/>
              <a:t>The student Recognizes 26 upper and lower case letters</a:t>
            </a:r>
          </a:p>
          <a:p>
            <a:r>
              <a:rPr lang="en-US" dirty="0"/>
              <a:t>The student Can identify most of the 26 letter sounds</a:t>
            </a:r>
          </a:p>
          <a:p>
            <a:r>
              <a:rPr lang="en-US" dirty="0"/>
              <a:t>The student Holds a pencil comfortably when writing</a:t>
            </a:r>
          </a:p>
          <a:p>
            <a:r>
              <a:rPr lang="en-US" dirty="0"/>
              <a:t>The student Can cut a straight line and simple curved line with scissors</a:t>
            </a:r>
          </a:p>
          <a:p>
            <a:r>
              <a:rPr lang="en-US" dirty="0"/>
              <a:t>The student can maintain an Attention span of 15-20 minutes</a:t>
            </a:r>
          </a:p>
          <a:p>
            <a:r>
              <a:rPr lang="en-US" dirty="0"/>
              <a:t>The student Can snap/zip/dress independently</a:t>
            </a:r>
          </a:p>
          <a:p>
            <a:r>
              <a:rPr lang="en-US" dirty="0"/>
              <a:t>The student Does not require a nap during the day</a:t>
            </a:r>
          </a:p>
          <a:p>
            <a:r>
              <a:rPr lang="en-US" dirty="0"/>
              <a:t>The student Can recognize/count numbers to 20</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2D6D24F-F1DD-4345-8B98-D2BE948765F5}" type="slidenum">
              <a:rPr lang="en-US" smtClean="0"/>
              <a:t>2</a:t>
            </a:fld>
            <a:endParaRPr lang="en-US" dirty="0"/>
          </a:p>
        </p:txBody>
      </p:sp>
    </p:spTree>
    <p:extLst>
      <p:ext uri="{BB962C8B-B14F-4D97-AF65-F5344CB8AC3E}">
        <p14:creationId xmlns:p14="http://schemas.microsoft.com/office/powerpoint/2010/main" val="201512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end of Kindergarten year, students need to have mastered the 70 Spalding phonograms, 100 sight words, be able to write 3 independent sentences on a given topic, and read 3 to 4 sentences per page of a text. </a:t>
            </a:r>
          </a:p>
          <a:p>
            <a:r>
              <a:rPr lang="en-US" dirty="0"/>
              <a:t>Students should know the correct way in which to form their letters (not from the bottom-up but from the top-down.)</a:t>
            </a:r>
          </a:p>
          <a:p>
            <a:r>
              <a:rPr lang="en-US" dirty="0"/>
              <a:t>Students should have some awareness of the correct spacing between words and letter placement (using the lines on the paper as a guide.)</a:t>
            </a:r>
          </a:p>
          <a:p>
            <a:r>
              <a:rPr lang="en-US" dirty="0"/>
              <a:t>Students should know the first 26 phonograms (hot to write them correctly and all their sounds.)</a:t>
            </a:r>
          </a:p>
          <a:p>
            <a:r>
              <a:rPr lang="en-US" dirty="0"/>
              <a:t>Students should recognize numbers up to 20. Students should be able to correctly write numbers 0-9.</a:t>
            </a:r>
          </a:p>
          <a:p>
            <a:r>
              <a:rPr lang="en-US" dirty="0"/>
              <a:t>Students should have mastered one-to-one correspondence with numbers 0-9 as well as know the addition facts of numbers 0-9.</a:t>
            </a:r>
          </a:p>
          <a:p>
            <a:r>
              <a:rPr lang="en-US" dirty="0"/>
              <a:t>Students should have basic classroom manners (raising hand to be called on, not getting out of seat without permission, proper use of Kleenex, bathroom procedures, not calling out of turn.)</a:t>
            </a:r>
          </a:p>
          <a:p>
            <a:r>
              <a:rPr lang="en-US" dirty="0"/>
              <a:t>Students should know the correct way to grip a pencil and a pair of scissors.</a:t>
            </a:r>
          </a:p>
          <a:p>
            <a:r>
              <a:rPr lang="en-US" dirty="0"/>
              <a:t>Students should be able to read CVC words (consonant – vowel – consonant.)</a:t>
            </a:r>
          </a:p>
          <a:p>
            <a:r>
              <a:rPr lang="en-US" dirty="0"/>
              <a:t>Students should be able to sit correctly in their chairs (no tipping or rocking) and know “scholarly position.”</a:t>
            </a:r>
          </a:p>
          <a:p>
            <a:r>
              <a:rPr lang="en-US" dirty="0"/>
              <a:t>Students should be able to keep attention for 20 minutes at a time.</a:t>
            </a:r>
          </a:p>
          <a:p>
            <a:endParaRPr lang="en-US" dirty="0"/>
          </a:p>
        </p:txBody>
      </p:sp>
      <p:sp>
        <p:nvSpPr>
          <p:cNvPr id="4" name="Slide Number Placeholder 3"/>
          <p:cNvSpPr>
            <a:spLocks noGrp="1"/>
          </p:cNvSpPr>
          <p:nvPr>
            <p:ph type="sldNum" sz="quarter" idx="5"/>
          </p:nvPr>
        </p:nvSpPr>
        <p:spPr/>
        <p:txBody>
          <a:bodyPr/>
          <a:lstStyle/>
          <a:p>
            <a:fld id="{D2D6D24F-F1DD-4345-8B98-D2BE948765F5}" type="slidenum">
              <a:rPr lang="en-US" smtClean="0"/>
              <a:t>3</a:t>
            </a:fld>
            <a:endParaRPr lang="en-US" dirty="0"/>
          </a:p>
        </p:txBody>
      </p:sp>
    </p:spTree>
    <p:extLst>
      <p:ext uri="{BB962C8B-B14F-4D97-AF65-F5344CB8AC3E}">
        <p14:creationId xmlns:p14="http://schemas.microsoft.com/office/powerpoint/2010/main" val="1317443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end of first grade, students should: master Spalding phonograms 1-70, independently read and answer comprehension questions on a Reading A-Z level J, and independently write 4-6 related sentences on a given topic with proper capitalization and punctuation.  Other baseline skills expected for students entering second grade include being familiar with math symbols for addition, subtraction, multiplication, and division. Knowing shapes such as squares, rectangles, triangles, and circles. Understanding how to read time on an analog clock to the hour and half-hour. Recognizing change and the value of each (half-dollar, quarter, dime, nickel, and penny). Knowing how to spell number words: one through twenty. Being familiar with adding and subtracting a single digit number from a two-digit number without regrouping and knowing addition math facts up through 10 + 10 and subtraction math facts through 20 minus 10.</a:t>
            </a:r>
          </a:p>
          <a:p>
            <a:r>
              <a:rPr lang="en-US" dirty="0"/>
              <a:t>Baseline skills for LA include-</a:t>
            </a:r>
          </a:p>
          <a:p>
            <a:r>
              <a:rPr lang="en-US" dirty="0"/>
              <a:t>Being able to neatly print lower case and upper case alphabet, and understand the difference between the two, and also be able to write numbers clearly</a:t>
            </a:r>
          </a:p>
          <a:p>
            <a:r>
              <a:rPr lang="en-US" dirty="0"/>
              <a:t>Reading at or above a first grade level, should be either fluent or working to achieve fluency, and have proper decoding skills</a:t>
            </a:r>
          </a:p>
          <a:p>
            <a:r>
              <a:rPr lang="en-US" dirty="0"/>
              <a:t>Being able to complete a story map; know what an author and illustrator are, know what the setting is, and know how to list main characters</a:t>
            </a:r>
          </a:p>
          <a:p>
            <a:r>
              <a:rPr lang="en-US" dirty="0"/>
              <a:t>Knowing what a noun and verb are, and being able to write at least a simple sentence that makes sense, with proper punctuation, and capitalization.</a:t>
            </a:r>
          </a:p>
        </p:txBody>
      </p:sp>
      <p:sp>
        <p:nvSpPr>
          <p:cNvPr id="4" name="Slide Number Placeholder 3"/>
          <p:cNvSpPr>
            <a:spLocks noGrp="1"/>
          </p:cNvSpPr>
          <p:nvPr>
            <p:ph type="sldNum" sz="quarter" idx="5"/>
          </p:nvPr>
        </p:nvSpPr>
        <p:spPr/>
        <p:txBody>
          <a:bodyPr/>
          <a:lstStyle/>
          <a:p>
            <a:fld id="{D2D6D24F-F1DD-4345-8B98-D2BE948765F5}" type="slidenum">
              <a:rPr lang="en-US" smtClean="0"/>
              <a:t>4</a:t>
            </a:fld>
            <a:endParaRPr lang="en-US" dirty="0"/>
          </a:p>
        </p:txBody>
      </p:sp>
    </p:spTree>
    <p:extLst>
      <p:ext uri="{BB962C8B-B14F-4D97-AF65-F5344CB8AC3E}">
        <p14:creationId xmlns:p14="http://schemas.microsoft.com/office/powerpoint/2010/main" val="1056623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By the end of second grade, students need to have mastered the 72 Spalding phonograms and be able to complete independently: reading and answering grade-level comprehension questions, reading all assessments, writing complete sentences and paragraphs on a given topic, and reading at Reading A-Z Level M or higher.  It is crucial that students are consistently making benchmark goals to be fully prepared for third grade. Other baseline skills expected for students entering third grade include…  </a:t>
            </a:r>
          </a:p>
          <a:p>
            <a:r>
              <a:rPr lang="en-US" dirty="0"/>
              <a:t>For Writing-</a:t>
            </a:r>
          </a:p>
          <a:p>
            <a:r>
              <a:rPr lang="en-US" dirty="0"/>
              <a:t>Holding a pencil in a tripod grip, not fisting the pencil</a:t>
            </a:r>
          </a:p>
          <a:p>
            <a:r>
              <a:rPr lang="en-US" dirty="0"/>
              <a:t>Writing neat, legible print and can make small letters short, tall letters tall, and can use capital letters at the beginning of a proper noun or a sentence</a:t>
            </a:r>
          </a:p>
          <a:p>
            <a:r>
              <a:rPr lang="en-US" dirty="0"/>
              <a:t>Writing a sentence that has a noun, verb, capital letter, and punctuation mark</a:t>
            </a:r>
          </a:p>
          <a:p>
            <a:r>
              <a:rPr lang="en-US" dirty="0"/>
              <a:t>Copy correctly from the whiteboard.</a:t>
            </a:r>
          </a:p>
          <a:p>
            <a:endParaRPr lang="en-US" dirty="0"/>
          </a:p>
          <a:p>
            <a:r>
              <a:rPr lang="en-US" dirty="0"/>
              <a:t>For Reading</a:t>
            </a:r>
          </a:p>
          <a:p>
            <a:r>
              <a:rPr lang="en-US" dirty="0"/>
              <a:t>Mastery of basic reading skills and focusing on comprehension in longer stories and chapter books.</a:t>
            </a:r>
          </a:p>
          <a:p>
            <a:r>
              <a:rPr lang="en-US" dirty="0"/>
              <a:t>Read fluently at a beginning third grade reading level at the start of the school year</a:t>
            </a:r>
          </a:p>
          <a:p>
            <a:endParaRPr lang="en-US" dirty="0"/>
          </a:p>
          <a:p>
            <a:r>
              <a:rPr lang="en-US" dirty="0"/>
              <a:t>For Math</a:t>
            </a:r>
          </a:p>
          <a:p>
            <a:r>
              <a:rPr lang="en-US" dirty="0"/>
              <a:t>Understand ones, tens, and hundreds place in a three-digit number</a:t>
            </a:r>
          </a:p>
          <a:p>
            <a:r>
              <a:rPr lang="en-US" dirty="0"/>
              <a:t>Add and subtract numbers up to 100 including across 0’s</a:t>
            </a:r>
          </a:p>
          <a:p>
            <a:r>
              <a:rPr lang="en-US" dirty="0"/>
              <a:t>Add and subtract up to 20 using mental math strategies.</a:t>
            </a:r>
          </a:p>
          <a:p>
            <a:r>
              <a:rPr lang="en-US" dirty="0"/>
              <a:t>Read and solve one-step word problems accurately</a:t>
            </a:r>
          </a:p>
          <a:p>
            <a:r>
              <a:rPr lang="en-US" dirty="0"/>
              <a:t>Memorize addition and subtraction math facts – 2 thru 12</a:t>
            </a:r>
          </a:p>
          <a:p>
            <a:r>
              <a:rPr lang="en-US" dirty="0"/>
              <a:t>Memorize multiplication and division math facts for 2,3,4,5 and 10</a:t>
            </a:r>
          </a:p>
          <a:p>
            <a:endParaRPr lang="en-US" dirty="0"/>
          </a:p>
          <a:p>
            <a:r>
              <a:rPr lang="en-US" dirty="0"/>
              <a:t>Please be sure to review these skills with your child. If you believe your child may be deficient in one or more areas, please reach out to Ms. Hoagland or Ms. Clark. They can partner you with a grade level teacher to establish a plan. Following this plan will promote a successful start to the new year.</a:t>
            </a:r>
          </a:p>
        </p:txBody>
      </p:sp>
      <p:sp>
        <p:nvSpPr>
          <p:cNvPr id="4" name="Slide Number Placeholder 3"/>
          <p:cNvSpPr>
            <a:spLocks noGrp="1"/>
          </p:cNvSpPr>
          <p:nvPr>
            <p:ph type="sldNum" sz="quarter" idx="5"/>
          </p:nvPr>
        </p:nvSpPr>
        <p:spPr/>
        <p:txBody>
          <a:bodyPr/>
          <a:lstStyle/>
          <a:p>
            <a:fld id="{D2D6D24F-F1DD-4345-8B98-D2BE948765F5}" type="slidenum">
              <a:rPr lang="en-US" smtClean="0"/>
              <a:t>5</a:t>
            </a:fld>
            <a:endParaRPr lang="en-US" dirty="0"/>
          </a:p>
        </p:txBody>
      </p:sp>
    </p:spTree>
    <p:extLst>
      <p:ext uri="{BB962C8B-B14F-4D97-AF65-F5344CB8AC3E}">
        <p14:creationId xmlns:p14="http://schemas.microsoft.com/office/powerpoint/2010/main" val="4219355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Baseline skills expected for students entering fourth grade include… </a:t>
            </a:r>
          </a:p>
          <a:p>
            <a:endParaRPr lang="en-US" dirty="0"/>
          </a:p>
          <a:p>
            <a:r>
              <a:rPr lang="en-US" dirty="0"/>
              <a:t>For Math</a:t>
            </a:r>
          </a:p>
          <a:p>
            <a:r>
              <a:rPr lang="en-US" dirty="0"/>
              <a:t>Math facts:  Addition, subtraction, multiplication and division-coming in knowing facts accurately; we will improve speed</a:t>
            </a:r>
          </a:p>
          <a:p>
            <a:r>
              <a:rPr lang="en-US" dirty="0"/>
              <a:t>Multiplication of double-digit by single-digit </a:t>
            </a:r>
          </a:p>
          <a:p>
            <a:r>
              <a:rPr lang="en-US" dirty="0"/>
              <a:t>Beginning long division-double-digit by sing-digit</a:t>
            </a:r>
          </a:p>
          <a:p>
            <a:r>
              <a:rPr lang="en-US" dirty="0"/>
              <a:t>Conversions of basic length, weight, and capacity units in both standard and metric systems</a:t>
            </a:r>
          </a:p>
          <a:p>
            <a:r>
              <a:rPr lang="en-US" dirty="0"/>
              <a:t>Place value knowledge up to 10,000</a:t>
            </a:r>
          </a:p>
          <a:p>
            <a:r>
              <a:rPr lang="en-US" dirty="0"/>
              <a:t>Know parts of the fraction 9 numerator, denominator, and addition/subtraction of fractions with like denominators</a:t>
            </a:r>
          </a:p>
          <a:p>
            <a:r>
              <a:rPr lang="en-US" dirty="0"/>
              <a:t>Basic understanding of area, perimeter, and volume</a:t>
            </a:r>
          </a:p>
          <a:p>
            <a:endParaRPr lang="en-US" dirty="0"/>
          </a:p>
          <a:p>
            <a:r>
              <a:rPr lang="en-US" dirty="0"/>
              <a:t>For LA</a:t>
            </a:r>
          </a:p>
          <a:p>
            <a:r>
              <a:rPr lang="en-US" dirty="0"/>
              <a:t>Basic cursive and manuscript writing (Spalding cursive and Spalding manuscript)</a:t>
            </a:r>
          </a:p>
          <a:p>
            <a:r>
              <a:rPr lang="en-US" dirty="0"/>
              <a:t>Be able to copy notes off the board neatly into notebooks</a:t>
            </a:r>
          </a:p>
          <a:p>
            <a:r>
              <a:rPr lang="en-US" dirty="0"/>
              <a:t>Definitions of eight parts of speech and identification of nouns and verbs in a sentence</a:t>
            </a:r>
          </a:p>
          <a:p>
            <a:r>
              <a:rPr lang="en-US" dirty="0"/>
              <a:t>How to write a good, complete sentence with 5 parts</a:t>
            </a:r>
          </a:p>
          <a:p>
            <a:r>
              <a:rPr lang="en-US" dirty="0"/>
              <a:t>Understanding and knowledge of phonograms</a:t>
            </a:r>
          </a:p>
          <a:p>
            <a:r>
              <a:rPr lang="en-US" dirty="0"/>
              <a:t>Should be able to read at the 4</a:t>
            </a:r>
            <a:r>
              <a:rPr lang="en-US" baseline="30000" dirty="0"/>
              <a:t>th</a:t>
            </a:r>
            <a:r>
              <a:rPr lang="en-US" dirty="0"/>
              <a:t> grade level, comprehend the reading, and verbalize a summary, including main facts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be sure to review these skills with your child. If you believe your child may be deficient in one or more areas, please reach out to Ms. Hoagland or Ms. Clark. They can partner you with a grade level teacher to establish a plan. Following this plan will promote a successful start to the new year.</a:t>
            </a:r>
          </a:p>
          <a:p>
            <a:endParaRPr lang="en-US" dirty="0"/>
          </a:p>
          <a:p>
            <a:endParaRPr lang="en-US" dirty="0"/>
          </a:p>
        </p:txBody>
      </p:sp>
      <p:sp>
        <p:nvSpPr>
          <p:cNvPr id="4" name="Slide Number Placeholder 3"/>
          <p:cNvSpPr>
            <a:spLocks noGrp="1"/>
          </p:cNvSpPr>
          <p:nvPr>
            <p:ph type="sldNum" sz="quarter" idx="5"/>
          </p:nvPr>
        </p:nvSpPr>
        <p:spPr/>
        <p:txBody>
          <a:bodyPr/>
          <a:lstStyle/>
          <a:p>
            <a:fld id="{D2D6D24F-F1DD-4345-8B98-D2BE948765F5}" type="slidenum">
              <a:rPr lang="en-US" smtClean="0"/>
              <a:t>6</a:t>
            </a:fld>
            <a:endParaRPr lang="en-US" dirty="0"/>
          </a:p>
        </p:txBody>
      </p:sp>
    </p:spTree>
    <p:extLst>
      <p:ext uri="{BB962C8B-B14F-4D97-AF65-F5344CB8AC3E}">
        <p14:creationId xmlns:p14="http://schemas.microsoft.com/office/powerpoint/2010/main" val="3846371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Baseline skills expected for students entering fifth grade include… </a:t>
            </a:r>
          </a:p>
          <a:p>
            <a:endParaRPr lang="en-US" dirty="0"/>
          </a:p>
          <a:p>
            <a:r>
              <a:rPr lang="en-US" dirty="0"/>
              <a:t>For Math</a:t>
            </a:r>
          </a:p>
          <a:p>
            <a:r>
              <a:rPr lang="en-US" dirty="0"/>
              <a:t>Math facts:  Addition, subtraction, multiplication and division-coming in knowing facts accurately; we will improve speed</a:t>
            </a:r>
          </a:p>
          <a:p>
            <a:r>
              <a:rPr lang="en-US" dirty="0"/>
              <a:t>Multiplication of triple-digit by single-digit and double-digit by double-digit </a:t>
            </a:r>
          </a:p>
          <a:p>
            <a:r>
              <a:rPr lang="en-US" dirty="0"/>
              <a:t>Long division-double-digit and/or triple-digit by single-digit</a:t>
            </a:r>
          </a:p>
          <a:p>
            <a:r>
              <a:rPr lang="en-US" dirty="0"/>
              <a:t>Conversions of basic length, weight, and capacity units in both standard and metric systems</a:t>
            </a:r>
          </a:p>
          <a:p>
            <a:r>
              <a:rPr lang="en-US" dirty="0"/>
              <a:t>Place value knowledge up to 10,000,000</a:t>
            </a:r>
          </a:p>
          <a:p>
            <a:r>
              <a:rPr lang="en-US" dirty="0"/>
              <a:t>Know parts of the fraction 9 numerator, denominator, and addition/subtraction of fractions with like denominators</a:t>
            </a:r>
          </a:p>
          <a:p>
            <a:r>
              <a:rPr lang="en-US" dirty="0"/>
              <a:t>Basic understanding of area, perimeter, and volume</a:t>
            </a:r>
          </a:p>
          <a:p>
            <a:endParaRPr lang="en-US" dirty="0"/>
          </a:p>
          <a:p>
            <a:r>
              <a:rPr lang="en-US" dirty="0"/>
              <a:t>For LA</a:t>
            </a:r>
          </a:p>
          <a:p>
            <a:r>
              <a:rPr lang="en-US" dirty="0"/>
              <a:t>Know how to write legibly in cursive and manuscript</a:t>
            </a:r>
          </a:p>
          <a:p>
            <a:r>
              <a:rPr lang="en-US" dirty="0"/>
              <a:t>Know how to write a paragraph including an introduction, reasons/details and conclusion</a:t>
            </a:r>
          </a:p>
          <a:p>
            <a:r>
              <a:rPr lang="en-US" dirty="0"/>
              <a:t>Know how to write a basic summary (who and what)</a:t>
            </a:r>
          </a:p>
          <a:p>
            <a:r>
              <a:rPr lang="en-US" dirty="0"/>
              <a:t>Know the 8 parts of speech</a:t>
            </a:r>
          </a:p>
          <a:p>
            <a:r>
              <a:rPr lang="en-US" dirty="0"/>
              <a:t>Read and comprehend 5</a:t>
            </a:r>
            <a:r>
              <a:rPr lang="en-US" baseline="30000" dirty="0"/>
              <a:t>th</a:t>
            </a:r>
            <a:r>
              <a:rPr lang="en-US" dirty="0"/>
              <a:t> grade level book and verbalize a summary and main facts</a:t>
            </a:r>
          </a:p>
          <a:p>
            <a:r>
              <a:rPr lang="en-US" dirty="0"/>
              <a:t>Know basic literary terms: personification, alliteration, simile, metaphor, imagery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be sure to review these skills with your child. If you believe your child may be deficient in one or more areas, please reach out to Ms. Hoagland or Ms. Clark. They can partner you with a grade level teacher to establish a plan. Following this plan will promote a successful start to the new year.</a:t>
            </a:r>
          </a:p>
          <a:p>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be sure to review these skills with your child. If you believe your child may be deficient in one or more areas, please reach out to Ms. Hoagland or Ms. Clark. They can partner you with a grade level teacher to establish a plan. Following this plan will promote a successful start to the new year.</a:t>
            </a:r>
          </a:p>
          <a:p>
            <a:endParaRPr lang="en-US" dirty="0"/>
          </a:p>
        </p:txBody>
      </p:sp>
      <p:sp>
        <p:nvSpPr>
          <p:cNvPr id="4" name="Slide Number Placeholder 3"/>
          <p:cNvSpPr>
            <a:spLocks noGrp="1"/>
          </p:cNvSpPr>
          <p:nvPr>
            <p:ph type="sldNum" sz="quarter" idx="5"/>
          </p:nvPr>
        </p:nvSpPr>
        <p:spPr/>
        <p:txBody>
          <a:bodyPr/>
          <a:lstStyle/>
          <a:p>
            <a:fld id="{D2D6D24F-F1DD-4345-8B98-D2BE948765F5}" type="slidenum">
              <a:rPr lang="en-US" smtClean="0"/>
              <a:t>7</a:t>
            </a:fld>
            <a:endParaRPr lang="en-US" dirty="0"/>
          </a:p>
        </p:txBody>
      </p:sp>
    </p:spTree>
    <p:extLst>
      <p:ext uri="{BB962C8B-B14F-4D97-AF65-F5344CB8AC3E}">
        <p14:creationId xmlns:p14="http://schemas.microsoft.com/office/powerpoint/2010/main" val="690533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60EEA-AF82-43A1-85B7-DAF754DA40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E187F3-2384-4263-9E6E-9DF9B109C8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8590F4-C238-47FC-93F6-FE5F0C5F4D63}"/>
              </a:ext>
            </a:extLst>
          </p:cNvPr>
          <p:cNvSpPr>
            <a:spLocks noGrp="1"/>
          </p:cNvSpPr>
          <p:nvPr>
            <p:ph type="dt" sz="half" idx="10"/>
          </p:nvPr>
        </p:nvSpPr>
        <p:spPr/>
        <p:txBody>
          <a:bodyPr/>
          <a:lstStyle/>
          <a:p>
            <a:fld id="{203BB7F8-9921-4093-A03A-3562C84DDA01}" type="datetimeFigureOut">
              <a:rPr lang="en-US" smtClean="0"/>
              <a:t>3/2/2022</a:t>
            </a:fld>
            <a:endParaRPr lang="en-US" dirty="0"/>
          </a:p>
        </p:txBody>
      </p:sp>
      <p:sp>
        <p:nvSpPr>
          <p:cNvPr id="5" name="Footer Placeholder 4">
            <a:extLst>
              <a:ext uri="{FF2B5EF4-FFF2-40B4-BE49-F238E27FC236}">
                <a16:creationId xmlns:a16="http://schemas.microsoft.com/office/drawing/2014/main" id="{13BCCFCA-E475-4F8C-9FE2-A4534B3B509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27B6989-13EE-4499-BB95-CD09FFB71D7F}"/>
              </a:ext>
            </a:extLst>
          </p:cNvPr>
          <p:cNvSpPr>
            <a:spLocks noGrp="1"/>
          </p:cNvSpPr>
          <p:nvPr>
            <p:ph type="sldNum" sz="quarter" idx="12"/>
          </p:nvPr>
        </p:nvSpPr>
        <p:spPr/>
        <p:txBody>
          <a:bodyPr/>
          <a:lstStyle/>
          <a:p>
            <a:fld id="{F5BA76E1-7BBE-4BB5-B9E8-BCA7EA2592FB}" type="slidenum">
              <a:rPr lang="en-US" smtClean="0"/>
              <a:t>‹#›</a:t>
            </a:fld>
            <a:endParaRPr lang="en-US" dirty="0"/>
          </a:p>
        </p:txBody>
      </p:sp>
    </p:spTree>
    <p:extLst>
      <p:ext uri="{BB962C8B-B14F-4D97-AF65-F5344CB8AC3E}">
        <p14:creationId xmlns:p14="http://schemas.microsoft.com/office/powerpoint/2010/main" val="1320758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A2C64-7EC1-4AB3-BB57-5544607B8A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2DEC1D-E601-4BB8-BEA3-C4CD8617F1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45D264-730B-4D62-A94E-A44C12C4E0D1}"/>
              </a:ext>
            </a:extLst>
          </p:cNvPr>
          <p:cNvSpPr>
            <a:spLocks noGrp="1"/>
          </p:cNvSpPr>
          <p:nvPr>
            <p:ph type="dt" sz="half" idx="10"/>
          </p:nvPr>
        </p:nvSpPr>
        <p:spPr/>
        <p:txBody>
          <a:bodyPr/>
          <a:lstStyle/>
          <a:p>
            <a:fld id="{203BB7F8-9921-4093-A03A-3562C84DDA01}" type="datetimeFigureOut">
              <a:rPr lang="en-US" smtClean="0"/>
              <a:t>3/2/2022</a:t>
            </a:fld>
            <a:endParaRPr lang="en-US" dirty="0"/>
          </a:p>
        </p:txBody>
      </p:sp>
      <p:sp>
        <p:nvSpPr>
          <p:cNvPr id="5" name="Footer Placeholder 4">
            <a:extLst>
              <a:ext uri="{FF2B5EF4-FFF2-40B4-BE49-F238E27FC236}">
                <a16:creationId xmlns:a16="http://schemas.microsoft.com/office/drawing/2014/main" id="{1F44D3AA-FF98-4AE1-BB4D-2796C26173A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0A30167-3F80-4BA0-AD9F-9C840899028A}"/>
              </a:ext>
            </a:extLst>
          </p:cNvPr>
          <p:cNvSpPr>
            <a:spLocks noGrp="1"/>
          </p:cNvSpPr>
          <p:nvPr>
            <p:ph type="sldNum" sz="quarter" idx="12"/>
          </p:nvPr>
        </p:nvSpPr>
        <p:spPr/>
        <p:txBody>
          <a:bodyPr/>
          <a:lstStyle/>
          <a:p>
            <a:fld id="{F5BA76E1-7BBE-4BB5-B9E8-BCA7EA2592FB}" type="slidenum">
              <a:rPr lang="en-US" smtClean="0"/>
              <a:t>‹#›</a:t>
            </a:fld>
            <a:endParaRPr lang="en-US" dirty="0"/>
          </a:p>
        </p:txBody>
      </p:sp>
    </p:spTree>
    <p:extLst>
      <p:ext uri="{BB962C8B-B14F-4D97-AF65-F5344CB8AC3E}">
        <p14:creationId xmlns:p14="http://schemas.microsoft.com/office/powerpoint/2010/main" val="3707295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3A1236-A792-488D-A3D3-53A7938858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843A9E-5CC4-4E95-9060-FDAD6F93DB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C1FEB2-EB01-46BA-AFD3-7B4F62F51398}"/>
              </a:ext>
            </a:extLst>
          </p:cNvPr>
          <p:cNvSpPr>
            <a:spLocks noGrp="1"/>
          </p:cNvSpPr>
          <p:nvPr>
            <p:ph type="dt" sz="half" idx="10"/>
          </p:nvPr>
        </p:nvSpPr>
        <p:spPr/>
        <p:txBody>
          <a:bodyPr/>
          <a:lstStyle/>
          <a:p>
            <a:fld id="{203BB7F8-9921-4093-A03A-3562C84DDA01}" type="datetimeFigureOut">
              <a:rPr lang="en-US" smtClean="0"/>
              <a:t>3/2/2022</a:t>
            </a:fld>
            <a:endParaRPr lang="en-US" dirty="0"/>
          </a:p>
        </p:txBody>
      </p:sp>
      <p:sp>
        <p:nvSpPr>
          <p:cNvPr id="5" name="Footer Placeholder 4">
            <a:extLst>
              <a:ext uri="{FF2B5EF4-FFF2-40B4-BE49-F238E27FC236}">
                <a16:creationId xmlns:a16="http://schemas.microsoft.com/office/drawing/2014/main" id="{3B2602D8-5019-4E8E-99D8-1FA59557CEE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92C7347-5589-41D9-83DE-5AEAFBC15715}"/>
              </a:ext>
            </a:extLst>
          </p:cNvPr>
          <p:cNvSpPr>
            <a:spLocks noGrp="1"/>
          </p:cNvSpPr>
          <p:nvPr>
            <p:ph type="sldNum" sz="quarter" idx="12"/>
          </p:nvPr>
        </p:nvSpPr>
        <p:spPr/>
        <p:txBody>
          <a:bodyPr/>
          <a:lstStyle/>
          <a:p>
            <a:fld id="{F5BA76E1-7BBE-4BB5-B9E8-BCA7EA2592FB}" type="slidenum">
              <a:rPr lang="en-US" smtClean="0"/>
              <a:t>‹#›</a:t>
            </a:fld>
            <a:endParaRPr lang="en-US" dirty="0"/>
          </a:p>
        </p:txBody>
      </p:sp>
    </p:spTree>
    <p:extLst>
      <p:ext uri="{BB962C8B-B14F-4D97-AF65-F5344CB8AC3E}">
        <p14:creationId xmlns:p14="http://schemas.microsoft.com/office/powerpoint/2010/main" val="274485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46C46-4808-4B8D-827D-20691A7513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A443EE-D46E-4598-8E8D-071A44ADFA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29B1AE-52F0-44A1-BD59-6AECB93338E8}"/>
              </a:ext>
            </a:extLst>
          </p:cNvPr>
          <p:cNvSpPr>
            <a:spLocks noGrp="1"/>
          </p:cNvSpPr>
          <p:nvPr>
            <p:ph type="dt" sz="half" idx="10"/>
          </p:nvPr>
        </p:nvSpPr>
        <p:spPr/>
        <p:txBody>
          <a:bodyPr/>
          <a:lstStyle/>
          <a:p>
            <a:fld id="{203BB7F8-9921-4093-A03A-3562C84DDA01}" type="datetimeFigureOut">
              <a:rPr lang="en-US" smtClean="0"/>
              <a:t>3/2/2022</a:t>
            </a:fld>
            <a:endParaRPr lang="en-US" dirty="0"/>
          </a:p>
        </p:txBody>
      </p:sp>
      <p:sp>
        <p:nvSpPr>
          <p:cNvPr id="5" name="Footer Placeholder 4">
            <a:extLst>
              <a:ext uri="{FF2B5EF4-FFF2-40B4-BE49-F238E27FC236}">
                <a16:creationId xmlns:a16="http://schemas.microsoft.com/office/drawing/2014/main" id="{0C6B995B-844D-401B-9883-02F4150C2D8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1D57070-2007-475D-9983-DBA9810B0DC6}"/>
              </a:ext>
            </a:extLst>
          </p:cNvPr>
          <p:cNvSpPr>
            <a:spLocks noGrp="1"/>
          </p:cNvSpPr>
          <p:nvPr>
            <p:ph type="sldNum" sz="quarter" idx="12"/>
          </p:nvPr>
        </p:nvSpPr>
        <p:spPr/>
        <p:txBody>
          <a:bodyPr/>
          <a:lstStyle/>
          <a:p>
            <a:fld id="{F5BA76E1-7BBE-4BB5-B9E8-BCA7EA2592FB}" type="slidenum">
              <a:rPr lang="en-US" smtClean="0"/>
              <a:t>‹#›</a:t>
            </a:fld>
            <a:endParaRPr lang="en-US" dirty="0"/>
          </a:p>
        </p:txBody>
      </p:sp>
    </p:spTree>
    <p:extLst>
      <p:ext uri="{BB962C8B-B14F-4D97-AF65-F5344CB8AC3E}">
        <p14:creationId xmlns:p14="http://schemas.microsoft.com/office/powerpoint/2010/main" val="1975232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B31B5-F531-4A6E-86DE-50032EA09A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1B8138-6462-4E34-B5C0-E95888168B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09D4AA-91AE-4680-88F5-52F98126B0EE}"/>
              </a:ext>
            </a:extLst>
          </p:cNvPr>
          <p:cNvSpPr>
            <a:spLocks noGrp="1"/>
          </p:cNvSpPr>
          <p:nvPr>
            <p:ph type="dt" sz="half" idx="10"/>
          </p:nvPr>
        </p:nvSpPr>
        <p:spPr/>
        <p:txBody>
          <a:bodyPr/>
          <a:lstStyle/>
          <a:p>
            <a:fld id="{203BB7F8-9921-4093-A03A-3562C84DDA01}" type="datetimeFigureOut">
              <a:rPr lang="en-US" smtClean="0"/>
              <a:t>3/2/2022</a:t>
            </a:fld>
            <a:endParaRPr lang="en-US" dirty="0"/>
          </a:p>
        </p:txBody>
      </p:sp>
      <p:sp>
        <p:nvSpPr>
          <p:cNvPr id="5" name="Footer Placeholder 4">
            <a:extLst>
              <a:ext uri="{FF2B5EF4-FFF2-40B4-BE49-F238E27FC236}">
                <a16:creationId xmlns:a16="http://schemas.microsoft.com/office/drawing/2014/main" id="{72652CE6-A3D5-43C7-80CF-82DA390A839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AB376B4-177A-49AC-818F-19D7949D9C5F}"/>
              </a:ext>
            </a:extLst>
          </p:cNvPr>
          <p:cNvSpPr>
            <a:spLocks noGrp="1"/>
          </p:cNvSpPr>
          <p:nvPr>
            <p:ph type="sldNum" sz="quarter" idx="12"/>
          </p:nvPr>
        </p:nvSpPr>
        <p:spPr/>
        <p:txBody>
          <a:bodyPr/>
          <a:lstStyle/>
          <a:p>
            <a:fld id="{F5BA76E1-7BBE-4BB5-B9E8-BCA7EA2592FB}" type="slidenum">
              <a:rPr lang="en-US" smtClean="0"/>
              <a:t>‹#›</a:t>
            </a:fld>
            <a:endParaRPr lang="en-US" dirty="0"/>
          </a:p>
        </p:txBody>
      </p:sp>
    </p:spTree>
    <p:extLst>
      <p:ext uri="{BB962C8B-B14F-4D97-AF65-F5344CB8AC3E}">
        <p14:creationId xmlns:p14="http://schemas.microsoft.com/office/powerpoint/2010/main" val="1314237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1DECF-8B46-4C46-8C66-9B23497B83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EA13F3-3C21-4173-8EA0-DDCA371E127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EC8517-48E2-471A-87C9-AE6564CABE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DAAD5B-A5EA-40FC-A2FC-3910D97FAD38}"/>
              </a:ext>
            </a:extLst>
          </p:cNvPr>
          <p:cNvSpPr>
            <a:spLocks noGrp="1"/>
          </p:cNvSpPr>
          <p:nvPr>
            <p:ph type="dt" sz="half" idx="10"/>
          </p:nvPr>
        </p:nvSpPr>
        <p:spPr/>
        <p:txBody>
          <a:bodyPr/>
          <a:lstStyle/>
          <a:p>
            <a:fld id="{203BB7F8-9921-4093-A03A-3562C84DDA01}" type="datetimeFigureOut">
              <a:rPr lang="en-US" smtClean="0"/>
              <a:t>3/2/2022</a:t>
            </a:fld>
            <a:endParaRPr lang="en-US" dirty="0"/>
          </a:p>
        </p:txBody>
      </p:sp>
      <p:sp>
        <p:nvSpPr>
          <p:cNvPr id="6" name="Footer Placeholder 5">
            <a:extLst>
              <a:ext uri="{FF2B5EF4-FFF2-40B4-BE49-F238E27FC236}">
                <a16:creationId xmlns:a16="http://schemas.microsoft.com/office/drawing/2014/main" id="{3746A8CB-8C36-4FC4-96D2-76949D63B18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4A2DCA1-8B97-49BA-AA8C-ACD81C79DCE0}"/>
              </a:ext>
            </a:extLst>
          </p:cNvPr>
          <p:cNvSpPr>
            <a:spLocks noGrp="1"/>
          </p:cNvSpPr>
          <p:nvPr>
            <p:ph type="sldNum" sz="quarter" idx="12"/>
          </p:nvPr>
        </p:nvSpPr>
        <p:spPr/>
        <p:txBody>
          <a:bodyPr/>
          <a:lstStyle/>
          <a:p>
            <a:fld id="{F5BA76E1-7BBE-4BB5-B9E8-BCA7EA2592FB}" type="slidenum">
              <a:rPr lang="en-US" smtClean="0"/>
              <a:t>‹#›</a:t>
            </a:fld>
            <a:endParaRPr lang="en-US" dirty="0"/>
          </a:p>
        </p:txBody>
      </p:sp>
    </p:spTree>
    <p:extLst>
      <p:ext uri="{BB962C8B-B14F-4D97-AF65-F5344CB8AC3E}">
        <p14:creationId xmlns:p14="http://schemas.microsoft.com/office/powerpoint/2010/main" val="3105076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1FB09-40EB-422D-8257-B7B3C1CEC9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664D93-64A2-470E-8B7F-699A129E32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484A69-5013-4F6E-A480-05D81757B8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6A9FA5-7844-4A9C-B427-528F615616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959FB6-137A-4803-BBD4-62F258E813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669BBE-04B0-44FC-8BAE-16C3EC73D8CF}"/>
              </a:ext>
            </a:extLst>
          </p:cNvPr>
          <p:cNvSpPr>
            <a:spLocks noGrp="1"/>
          </p:cNvSpPr>
          <p:nvPr>
            <p:ph type="dt" sz="half" idx="10"/>
          </p:nvPr>
        </p:nvSpPr>
        <p:spPr/>
        <p:txBody>
          <a:bodyPr/>
          <a:lstStyle/>
          <a:p>
            <a:fld id="{203BB7F8-9921-4093-A03A-3562C84DDA01}" type="datetimeFigureOut">
              <a:rPr lang="en-US" smtClean="0"/>
              <a:t>3/2/2022</a:t>
            </a:fld>
            <a:endParaRPr lang="en-US" dirty="0"/>
          </a:p>
        </p:txBody>
      </p:sp>
      <p:sp>
        <p:nvSpPr>
          <p:cNvPr id="8" name="Footer Placeholder 7">
            <a:extLst>
              <a:ext uri="{FF2B5EF4-FFF2-40B4-BE49-F238E27FC236}">
                <a16:creationId xmlns:a16="http://schemas.microsoft.com/office/drawing/2014/main" id="{E9C20EE6-A5FB-4023-8978-3CE2A84A4BF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4CEDD11-0149-4A7C-885B-613AC5EBF935}"/>
              </a:ext>
            </a:extLst>
          </p:cNvPr>
          <p:cNvSpPr>
            <a:spLocks noGrp="1"/>
          </p:cNvSpPr>
          <p:nvPr>
            <p:ph type="sldNum" sz="quarter" idx="12"/>
          </p:nvPr>
        </p:nvSpPr>
        <p:spPr/>
        <p:txBody>
          <a:bodyPr/>
          <a:lstStyle/>
          <a:p>
            <a:fld id="{F5BA76E1-7BBE-4BB5-B9E8-BCA7EA2592FB}" type="slidenum">
              <a:rPr lang="en-US" smtClean="0"/>
              <a:t>‹#›</a:t>
            </a:fld>
            <a:endParaRPr lang="en-US" dirty="0"/>
          </a:p>
        </p:txBody>
      </p:sp>
    </p:spTree>
    <p:extLst>
      <p:ext uri="{BB962C8B-B14F-4D97-AF65-F5344CB8AC3E}">
        <p14:creationId xmlns:p14="http://schemas.microsoft.com/office/powerpoint/2010/main" val="2798075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24DD7-2A9A-4AB2-ACA9-97D7E1F477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9E3874A-2DE1-4BEC-8B1F-C02B74FDE225}"/>
              </a:ext>
            </a:extLst>
          </p:cNvPr>
          <p:cNvSpPr>
            <a:spLocks noGrp="1"/>
          </p:cNvSpPr>
          <p:nvPr>
            <p:ph type="dt" sz="half" idx="10"/>
          </p:nvPr>
        </p:nvSpPr>
        <p:spPr/>
        <p:txBody>
          <a:bodyPr/>
          <a:lstStyle/>
          <a:p>
            <a:fld id="{203BB7F8-9921-4093-A03A-3562C84DDA01}" type="datetimeFigureOut">
              <a:rPr lang="en-US" smtClean="0"/>
              <a:t>3/2/2022</a:t>
            </a:fld>
            <a:endParaRPr lang="en-US" dirty="0"/>
          </a:p>
        </p:txBody>
      </p:sp>
      <p:sp>
        <p:nvSpPr>
          <p:cNvPr id="4" name="Footer Placeholder 3">
            <a:extLst>
              <a:ext uri="{FF2B5EF4-FFF2-40B4-BE49-F238E27FC236}">
                <a16:creationId xmlns:a16="http://schemas.microsoft.com/office/drawing/2014/main" id="{B831B373-A737-44B8-AA59-5D3339D48BC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74BDCC8-4A89-4D4F-A145-6F8E23532538}"/>
              </a:ext>
            </a:extLst>
          </p:cNvPr>
          <p:cNvSpPr>
            <a:spLocks noGrp="1"/>
          </p:cNvSpPr>
          <p:nvPr>
            <p:ph type="sldNum" sz="quarter" idx="12"/>
          </p:nvPr>
        </p:nvSpPr>
        <p:spPr/>
        <p:txBody>
          <a:bodyPr/>
          <a:lstStyle/>
          <a:p>
            <a:fld id="{F5BA76E1-7BBE-4BB5-B9E8-BCA7EA2592FB}" type="slidenum">
              <a:rPr lang="en-US" smtClean="0"/>
              <a:t>‹#›</a:t>
            </a:fld>
            <a:endParaRPr lang="en-US" dirty="0"/>
          </a:p>
        </p:txBody>
      </p:sp>
    </p:spTree>
    <p:extLst>
      <p:ext uri="{BB962C8B-B14F-4D97-AF65-F5344CB8AC3E}">
        <p14:creationId xmlns:p14="http://schemas.microsoft.com/office/powerpoint/2010/main" val="3404984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8F37D6-1B58-41ED-85D1-7EC61344E101}"/>
              </a:ext>
            </a:extLst>
          </p:cNvPr>
          <p:cNvSpPr>
            <a:spLocks noGrp="1"/>
          </p:cNvSpPr>
          <p:nvPr>
            <p:ph type="dt" sz="half" idx="10"/>
          </p:nvPr>
        </p:nvSpPr>
        <p:spPr/>
        <p:txBody>
          <a:bodyPr/>
          <a:lstStyle/>
          <a:p>
            <a:fld id="{203BB7F8-9921-4093-A03A-3562C84DDA01}" type="datetimeFigureOut">
              <a:rPr lang="en-US" smtClean="0"/>
              <a:t>3/2/2022</a:t>
            </a:fld>
            <a:endParaRPr lang="en-US" dirty="0"/>
          </a:p>
        </p:txBody>
      </p:sp>
      <p:sp>
        <p:nvSpPr>
          <p:cNvPr id="3" name="Footer Placeholder 2">
            <a:extLst>
              <a:ext uri="{FF2B5EF4-FFF2-40B4-BE49-F238E27FC236}">
                <a16:creationId xmlns:a16="http://schemas.microsoft.com/office/drawing/2014/main" id="{65072E7D-DA2F-4C62-8267-0E55A1F1ACF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ACDD572-3E88-4328-9166-8E2D6EB1BE42}"/>
              </a:ext>
            </a:extLst>
          </p:cNvPr>
          <p:cNvSpPr>
            <a:spLocks noGrp="1"/>
          </p:cNvSpPr>
          <p:nvPr>
            <p:ph type="sldNum" sz="quarter" idx="12"/>
          </p:nvPr>
        </p:nvSpPr>
        <p:spPr/>
        <p:txBody>
          <a:bodyPr/>
          <a:lstStyle/>
          <a:p>
            <a:fld id="{F5BA76E1-7BBE-4BB5-B9E8-BCA7EA2592FB}" type="slidenum">
              <a:rPr lang="en-US" smtClean="0"/>
              <a:t>‹#›</a:t>
            </a:fld>
            <a:endParaRPr lang="en-US" dirty="0"/>
          </a:p>
        </p:txBody>
      </p:sp>
    </p:spTree>
    <p:extLst>
      <p:ext uri="{BB962C8B-B14F-4D97-AF65-F5344CB8AC3E}">
        <p14:creationId xmlns:p14="http://schemas.microsoft.com/office/powerpoint/2010/main" val="1439766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B709D-14E2-4BA7-AD72-8200CF2B3C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28EDEE-73DD-4AD7-AA41-84E3B3EF51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BE41DE-E0C3-491A-8211-2D3A2EA371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900BAD-521B-40C7-AB45-B1702FCD6B3F}"/>
              </a:ext>
            </a:extLst>
          </p:cNvPr>
          <p:cNvSpPr>
            <a:spLocks noGrp="1"/>
          </p:cNvSpPr>
          <p:nvPr>
            <p:ph type="dt" sz="half" idx="10"/>
          </p:nvPr>
        </p:nvSpPr>
        <p:spPr/>
        <p:txBody>
          <a:bodyPr/>
          <a:lstStyle/>
          <a:p>
            <a:fld id="{203BB7F8-9921-4093-A03A-3562C84DDA01}" type="datetimeFigureOut">
              <a:rPr lang="en-US" smtClean="0"/>
              <a:t>3/2/2022</a:t>
            </a:fld>
            <a:endParaRPr lang="en-US" dirty="0"/>
          </a:p>
        </p:txBody>
      </p:sp>
      <p:sp>
        <p:nvSpPr>
          <p:cNvPr id="6" name="Footer Placeholder 5">
            <a:extLst>
              <a:ext uri="{FF2B5EF4-FFF2-40B4-BE49-F238E27FC236}">
                <a16:creationId xmlns:a16="http://schemas.microsoft.com/office/drawing/2014/main" id="{8EE8EF68-EDCF-4A2C-9886-7A50889B00E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0C192A2-59A8-4FE4-8556-953C6BCECADD}"/>
              </a:ext>
            </a:extLst>
          </p:cNvPr>
          <p:cNvSpPr>
            <a:spLocks noGrp="1"/>
          </p:cNvSpPr>
          <p:nvPr>
            <p:ph type="sldNum" sz="quarter" idx="12"/>
          </p:nvPr>
        </p:nvSpPr>
        <p:spPr/>
        <p:txBody>
          <a:bodyPr/>
          <a:lstStyle/>
          <a:p>
            <a:fld id="{F5BA76E1-7BBE-4BB5-B9E8-BCA7EA2592FB}" type="slidenum">
              <a:rPr lang="en-US" smtClean="0"/>
              <a:t>‹#›</a:t>
            </a:fld>
            <a:endParaRPr lang="en-US" dirty="0"/>
          </a:p>
        </p:txBody>
      </p:sp>
    </p:spTree>
    <p:extLst>
      <p:ext uri="{BB962C8B-B14F-4D97-AF65-F5344CB8AC3E}">
        <p14:creationId xmlns:p14="http://schemas.microsoft.com/office/powerpoint/2010/main" val="2071231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9465E-DC12-49B0-8C6B-F93E54A610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1B83BE-A6F3-44D2-826A-7C2866C322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516CBBB-86E5-4858-809B-88715D5D8D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BB7D3D-2933-4B9B-831A-1E576C874676}"/>
              </a:ext>
            </a:extLst>
          </p:cNvPr>
          <p:cNvSpPr>
            <a:spLocks noGrp="1"/>
          </p:cNvSpPr>
          <p:nvPr>
            <p:ph type="dt" sz="half" idx="10"/>
          </p:nvPr>
        </p:nvSpPr>
        <p:spPr/>
        <p:txBody>
          <a:bodyPr/>
          <a:lstStyle/>
          <a:p>
            <a:fld id="{203BB7F8-9921-4093-A03A-3562C84DDA01}" type="datetimeFigureOut">
              <a:rPr lang="en-US" smtClean="0"/>
              <a:t>3/2/2022</a:t>
            </a:fld>
            <a:endParaRPr lang="en-US" dirty="0"/>
          </a:p>
        </p:txBody>
      </p:sp>
      <p:sp>
        <p:nvSpPr>
          <p:cNvPr id="6" name="Footer Placeholder 5">
            <a:extLst>
              <a:ext uri="{FF2B5EF4-FFF2-40B4-BE49-F238E27FC236}">
                <a16:creationId xmlns:a16="http://schemas.microsoft.com/office/drawing/2014/main" id="{3635DB23-5815-49AD-9880-370CCF6C7F3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898A2F-0023-4E5E-AB05-1BF1B630CBD9}"/>
              </a:ext>
            </a:extLst>
          </p:cNvPr>
          <p:cNvSpPr>
            <a:spLocks noGrp="1"/>
          </p:cNvSpPr>
          <p:nvPr>
            <p:ph type="sldNum" sz="quarter" idx="12"/>
          </p:nvPr>
        </p:nvSpPr>
        <p:spPr/>
        <p:txBody>
          <a:bodyPr/>
          <a:lstStyle/>
          <a:p>
            <a:fld id="{F5BA76E1-7BBE-4BB5-B9E8-BCA7EA2592FB}" type="slidenum">
              <a:rPr lang="en-US" smtClean="0"/>
              <a:t>‹#›</a:t>
            </a:fld>
            <a:endParaRPr lang="en-US" dirty="0"/>
          </a:p>
        </p:txBody>
      </p:sp>
    </p:spTree>
    <p:extLst>
      <p:ext uri="{BB962C8B-B14F-4D97-AF65-F5344CB8AC3E}">
        <p14:creationId xmlns:p14="http://schemas.microsoft.com/office/powerpoint/2010/main" val="1751297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60E640-0B68-4669-BC73-5058E2564A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26921A-B5C1-415D-8F39-8CC619BC09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BD4D13-2F95-4F48-8B24-4AF832E3B3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3BB7F8-9921-4093-A03A-3562C84DDA01}" type="datetimeFigureOut">
              <a:rPr lang="en-US" smtClean="0"/>
              <a:t>3/2/2022</a:t>
            </a:fld>
            <a:endParaRPr lang="en-US" dirty="0"/>
          </a:p>
        </p:txBody>
      </p:sp>
      <p:sp>
        <p:nvSpPr>
          <p:cNvPr id="5" name="Footer Placeholder 4">
            <a:extLst>
              <a:ext uri="{FF2B5EF4-FFF2-40B4-BE49-F238E27FC236}">
                <a16:creationId xmlns:a16="http://schemas.microsoft.com/office/drawing/2014/main" id="{CDE06A8E-CF9E-4FE0-A2E1-1ADFB032BE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5F084AE-34B8-491F-B3A5-531F2C448F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BA76E1-7BBE-4BB5-B9E8-BCA7EA2592FB}" type="slidenum">
              <a:rPr lang="en-US" smtClean="0"/>
              <a:t>‹#›</a:t>
            </a:fld>
            <a:endParaRPr lang="en-US" dirty="0"/>
          </a:p>
        </p:txBody>
      </p:sp>
    </p:spTree>
    <p:extLst>
      <p:ext uri="{BB962C8B-B14F-4D97-AF65-F5344CB8AC3E}">
        <p14:creationId xmlns:p14="http://schemas.microsoft.com/office/powerpoint/2010/main" val="27858419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4F8F7-A79B-4B38-B3A1-81A795695590}"/>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E90C7871-A5A3-4C5B-9F8E-4425B4EF7D54}"/>
              </a:ext>
            </a:extLst>
          </p:cNvPr>
          <p:cNvSpPr>
            <a:spLocks noGrp="1"/>
          </p:cNvSpPr>
          <p:nvPr>
            <p:ph type="subTitle" idx="1"/>
          </p:nvPr>
        </p:nvSpPr>
        <p:spPr/>
        <p:txBody>
          <a:bodyPr/>
          <a:lstStyle/>
          <a:p>
            <a:endParaRPr lang="en-US" dirty="0"/>
          </a:p>
          <a:p>
            <a:r>
              <a:rPr lang="en-US" sz="3200" dirty="0"/>
              <a:t>Academic Expectations by Grade Level</a:t>
            </a:r>
          </a:p>
          <a:p>
            <a:r>
              <a:rPr lang="en-US" sz="3200" dirty="0"/>
              <a:t> for all incoming K-5 students</a:t>
            </a:r>
          </a:p>
        </p:txBody>
      </p:sp>
      <p:pic>
        <p:nvPicPr>
          <p:cNvPr id="5" name="Picture 4" descr="Logo, company name&#10;&#10;Description automatically generated">
            <a:extLst>
              <a:ext uri="{FF2B5EF4-FFF2-40B4-BE49-F238E27FC236}">
                <a16:creationId xmlns:a16="http://schemas.microsoft.com/office/drawing/2014/main" id="{B5594DD9-DFCA-4251-9EB5-E1FD22A74E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8200" y="583883"/>
            <a:ext cx="2743200" cy="2926080"/>
          </a:xfrm>
          <a:prstGeom prst="rect">
            <a:avLst/>
          </a:prstGeom>
        </p:spPr>
      </p:pic>
      <p:pic>
        <p:nvPicPr>
          <p:cNvPr id="6" name="Audio 5">
            <a:hlinkClick r:id="" action="ppaction://media"/>
            <a:extLst>
              <a:ext uri="{FF2B5EF4-FFF2-40B4-BE49-F238E27FC236}">
                <a16:creationId xmlns:a16="http://schemas.microsoft.com/office/drawing/2014/main" id="{8209B8EF-9B77-4234-8906-BAFE6FFDFA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13261206"/>
      </p:ext>
    </p:extLst>
  </p:cSld>
  <p:clrMapOvr>
    <a:masterClrMapping/>
  </p:clrMapOvr>
  <mc:AlternateContent xmlns:mc="http://schemas.openxmlformats.org/markup-compatibility/2006">
    <mc:Choice xmlns:p14="http://schemas.microsoft.com/office/powerpoint/2010/main" Requires="p14">
      <p:transition spd="slow" p14:dur="2000" advTm="34498"/>
    </mc:Choice>
    <mc:Fallback>
      <p:transition spd="slow" advTm="34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801D5-06B8-4FDA-872D-E4D413BD637C}"/>
              </a:ext>
            </a:extLst>
          </p:cNvPr>
          <p:cNvSpPr>
            <a:spLocks noGrp="1"/>
          </p:cNvSpPr>
          <p:nvPr>
            <p:ph type="title"/>
          </p:nvPr>
        </p:nvSpPr>
        <p:spPr/>
        <p:txBody>
          <a:bodyPr/>
          <a:lstStyle/>
          <a:p>
            <a:r>
              <a:rPr lang="en-US" dirty="0"/>
              <a:t>Kindergarten Baseline Skills</a:t>
            </a:r>
          </a:p>
        </p:txBody>
      </p:sp>
      <p:sp>
        <p:nvSpPr>
          <p:cNvPr id="3" name="Content Placeholder 2">
            <a:extLst>
              <a:ext uri="{FF2B5EF4-FFF2-40B4-BE49-F238E27FC236}">
                <a16:creationId xmlns:a16="http://schemas.microsoft.com/office/drawing/2014/main" id="{B7CFC959-5090-4E98-9CDB-FC7132B9C6F5}"/>
              </a:ext>
            </a:extLst>
          </p:cNvPr>
          <p:cNvSpPr>
            <a:spLocks noGrp="1"/>
          </p:cNvSpPr>
          <p:nvPr>
            <p:ph idx="1"/>
          </p:nvPr>
        </p:nvSpPr>
        <p:spPr/>
        <p:txBody>
          <a:bodyPr>
            <a:normAutofit/>
          </a:bodyPr>
          <a:lstStyle/>
          <a:p>
            <a:r>
              <a:rPr lang="en-US" dirty="0"/>
              <a:t>Letters</a:t>
            </a:r>
          </a:p>
          <a:p>
            <a:r>
              <a:rPr lang="en-US" dirty="0"/>
              <a:t>Numbers</a:t>
            </a:r>
          </a:p>
          <a:p>
            <a:r>
              <a:rPr lang="en-US" dirty="0"/>
              <a:t>Shapes</a:t>
            </a:r>
          </a:p>
          <a:p>
            <a:r>
              <a:rPr lang="en-US" dirty="0"/>
              <a:t>Colors</a:t>
            </a:r>
          </a:p>
          <a:p>
            <a:r>
              <a:rPr lang="en-US" dirty="0"/>
              <a:t>Cutting, pasting, holding with a tripod grip</a:t>
            </a:r>
          </a:p>
          <a:p>
            <a:r>
              <a:rPr lang="en-US" dirty="0"/>
              <a:t>Communicating needs with others</a:t>
            </a:r>
          </a:p>
        </p:txBody>
      </p:sp>
      <p:pic>
        <p:nvPicPr>
          <p:cNvPr id="4" name="Audio 3">
            <a:hlinkClick r:id="" action="ppaction://media"/>
            <a:extLst>
              <a:ext uri="{FF2B5EF4-FFF2-40B4-BE49-F238E27FC236}">
                <a16:creationId xmlns:a16="http://schemas.microsoft.com/office/drawing/2014/main" id="{48EA978D-3C87-47EE-BE36-DC6F6EC7F3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11080024"/>
      </p:ext>
    </p:extLst>
  </p:cSld>
  <p:clrMapOvr>
    <a:masterClrMapping/>
  </p:clrMapOvr>
  <mc:AlternateContent xmlns:mc="http://schemas.openxmlformats.org/markup-compatibility/2006">
    <mc:Choice xmlns:p14="http://schemas.microsoft.com/office/powerpoint/2010/main" Requires="p14">
      <p:transition spd="slow" p14:dur="2000" advTm="52881"/>
    </mc:Choice>
    <mc:Fallback>
      <p:transition spd="slow" advTm="52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F52CD-4D61-42BF-B32F-A10724D68E49}"/>
              </a:ext>
            </a:extLst>
          </p:cNvPr>
          <p:cNvSpPr>
            <a:spLocks noGrp="1"/>
          </p:cNvSpPr>
          <p:nvPr>
            <p:ph type="title"/>
          </p:nvPr>
        </p:nvSpPr>
        <p:spPr/>
        <p:txBody>
          <a:bodyPr/>
          <a:lstStyle/>
          <a:p>
            <a:r>
              <a:rPr lang="en-US" dirty="0"/>
              <a:t>First Grade Baseline Skills</a:t>
            </a:r>
          </a:p>
        </p:txBody>
      </p:sp>
      <p:sp>
        <p:nvSpPr>
          <p:cNvPr id="3" name="Content Placeholder 2">
            <a:extLst>
              <a:ext uri="{FF2B5EF4-FFF2-40B4-BE49-F238E27FC236}">
                <a16:creationId xmlns:a16="http://schemas.microsoft.com/office/drawing/2014/main" id="{2316E00C-E5CA-47F6-9693-03B0196A66B7}"/>
              </a:ext>
            </a:extLst>
          </p:cNvPr>
          <p:cNvSpPr>
            <a:spLocks noGrp="1"/>
          </p:cNvSpPr>
          <p:nvPr>
            <p:ph idx="1"/>
          </p:nvPr>
        </p:nvSpPr>
        <p:spPr/>
        <p:txBody>
          <a:bodyPr>
            <a:normAutofit/>
          </a:bodyPr>
          <a:lstStyle/>
          <a:p>
            <a:r>
              <a:rPr lang="en-US" dirty="0"/>
              <a:t>100 Sight Words</a:t>
            </a:r>
          </a:p>
          <a:p>
            <a:r>
              <a:rPr lang="en-US" dirty="0"/>
              <a:t>Read independently at level D</a:t>
            </a:r>
          </a:p>
          <a:p>
            <a:r>
              <a:rPr lang="en-US" dirty="0"/>
              <a:t>Recognize and say the sounds for Spalding phonograms, 1-70</a:t>
            </a:r>
          </a:p>
          <a:p>
            <a:r>
              <a:rPr lang="en-US" dirty="0"/>
              <a:t>Copy from the board</a:t>
            </a:r>
          </a:p>
          <a:p>
            <a:r>
              <a:rPr lang="en-US" dirty="0"/>
              <a:t>Compose one sentence</a:t>
            </a:r>
          </a:p>
          <a:p>
            <a:r>
              <a:rPr lang="en-US" dirty="0"/>
              <a:t>Counting forward and backward</a:t>
            </a:r>
          </a:p>
          <a:p>
            <a:r>
              <a:rPr lang="en-US" dirty="0"/>
              <a:t>Communicate basic needs to others</a:t>
            </a:r>
          </a:p>
        </p:txBody>
      </p:sp>
      <p:pic>
        <p:nvPicPr>
          <p:cNvPr id="5" name="Audio 4">
            <a:hlinkClick r:id="" action="ppaction://media"/>
            <a:extLst>
              <a:ext uri="{FF2B5EF4-FFF2-40B4-BE49-F238E27FC236}">
                <a16:creationId xmlns:a16="http://schemas.microsoft.com/office/drawing/2014/main" id="{15258933-2259-4458-9E74-3EC9E64278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42501042"/>
      </p:ext>
    </p:extLst>
  </p:cSld>
  <p:clrMapOvr>
    <a:masterClrMapping/>
  </p:clrMapOvr>
  <mc:AlternateContent xmlns:mc="http://schemas.openxmlformats.org/markup-compatibility/2006">
    <mc:Choice xmlns:p14="http://schemas.microsoft.com/office/powerpoint/2010/main" Requires="p14">
      <p:transition spd="slow" p14:dur="2000" advTm="103077"/>
    </mc:Choice>
    <mc:Fallback>
      <p:transition spd="slow" advTm="103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B5EDB-4ECE-4DE5-8D85-F623D3F86FB0}"/>
              </a:ext>
            </a:extLst>
          </p:cNvPr>
          <p:cNvSpPr>
            <a:spLocks noGrp="1"/>
          </p:cNvSpPr>
          <p:nvPr>
            <p:ph type="title"/>
          </p:nvPr>
        </p:nvSpPr>
        <p:spPr/>
        <p:txBody>
          <a:bodyPr/>
          <a:lstStyle/>
          <a:p>
            <a:r>
              <a:rPr lang="en-US" dirty="0"/>
              <a:t>Second Grade Baseline Skills</a:t>
            </a:r>
          </a:p>
        </p:txBody>
      </p:sp>
      <p:sp>
        <p:nvSpPr>
          <p:cNvPr id="3" name="Content Placeholder 2">
            <a:extLst>
              <a:ext uri="{FF2B5EF4-FFF2-40B4-BE49-F238E27FC236}">
                <a16:creationId xmlns:a16="http://schemas.microsoft.com/office/drawing/2014/main" id="{A62C5FFA-5DDD-43CA-948C-CC250FC836F7}"/>
              </a:ext>
            </a:extLst>
          </p:cNvPr>
          <p:cNvSpPr>
            <a:spLocks noGrp="1"/>
          </p:cNvSpPr>
          <p:nvPr>
            <p:ph idx="1"/>
          </p:nvPr>
        </p:nvSpPr>
        <p:spPr/>
        <p:txBody>
          <a:bodyPr>
            <a:normAutofit lnSpcReduction="10000"/>
          </a:bodyPr>
          <a:lstStyle/>
          <a:p>
            <a:r>
              <a:rPr lang="en-US" dirty="0"/>
              <a:t>Understand and identify words with two or more syllables</a:t>
            </a:r>
          </a:p>
          <a:p>
            <a:r>
              <a:rPr lang="en-US" dirty="0"/>
              <a:t>Read and decode two syllable words</a:t>
            </a:r>
          </a:p>
          <a:p>
            <a:r>
              <a:rPr lang="en-US" dirty="0"/>
              <a:t>Read independently at level J</a:t>
            </a:r>
          </a:p>
          <a:p>
            <a:r>
              <a:rPr lang="en-US" dirty="0"/>
              <a:t>Write multiple related complete sentences, using capitals and punctuation</a:t>
            </a:r>
          </a:p>
          <a:p>
            <a:r>
              <a:rPr lang="en-US" dirty="0"/>
              <a:t>Identify nouns and verbs</a:t>
            </a:r>
          </a:p>
          <a:p>
            <a:r>
              <a:rPr lang="en-US" dirty="0"/>
              <a:t>Have legible handwriting</a:t>
            </a:r>
          </a:p>
          <a:p>
            <a:r>
              <a:rPr lang="en-US" dirty="0"/>
              <a:t>Know shapes, time, money </a:t>
            </a:r>
          </a:p>
          <a:p>
            <a:r>
              <a:rPr lang="en-US" dirty="0"/>
              <a:t>Communicate basic needs to others</a:t>
            </a:r>
          </a:p>
        </p:txBody>
      </p:sp>
      <p:pic>
        <p:nvPicPr>
          <p:cNvPr id="4" name="Audio 3">
            <a:hlinkClick r:id="" action="ppaction://media"/>
            <a:extLst>
              <a:ext uri="{FF2B5EF4-FFF2-40B4-BE49-F238E27FC236}">
                <a16:creationId xmlns:a16="http://schemas.microsoft.com/office/drawing/2014/main" id="{3E24D179-A753-4A5B-975F-DC1BE4D8FE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50025070"/>
      </p:ext>
    </p:extLst>
  </p:cSld>
  <p:clrMapOvr>
    <a:masterClrMapping/>
  </p:clrMapOvr>
  <mc:AlternateContent xmlns:mc="http://schemas.openxmlformats.org/markup-compatibility/2006">
    <mc:Choice xmlns:p14="http://schemas.microsoft.com/office/powerpoint/2010/main" Requires="p14">
      <p:transition spd="slow" p14:dur="2000" advTm="122498"/>
    </mc:Choice>
    <mc:Fallback>
      <p:transition spd="slow" advTm="122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5D0B6-7D63-4B92-9E81-D8CFC5142D6B}"/>
              </a:ext>
            </a:extLst>
          </p:cNvPr>
          <p:cNvSpPr>
            <a:spLocks noGrp="1"/>
          </p:cNvSpPr>
          <p:nvPr>
            <p:ph type="title"/>
          </p:nvPr>
        </p:nvSpPr>
        <p:spPr/>
        <p:txBody>
          <a:bodyPr/>
          <a:lstStyle/>
          <a:p>
            <a:r>
              <a:rPr lang="en-US" dirty="0"/>
              <a:t>Third Grade Baseline Skills</a:t>
            </a:r>
          </a:p>
        </p:txBody>
      </p:sp>
      <p:sp>
        <p:nvSpPr>
          <p:cNvPr id="3" name="Content Placeholder 2">
            <a:extLst>
              <a:ext uri="{FF2B5EF4-FFF2-40B4-BE49-F238E27FC236}">
                <a16:creationId xmlns:a16="http://schemas.microsoft.com/office/drawing/2014/main" id="{D0AE5980-2757-45B7-98A8-275473D1D576}"/>
              </a:ext>
            </a:extLst>
          </p:cNvPr>
          <p:cNvSpPr>
            <a:spLocks noGrp="1"/>
          </p:cNvSpPr>
          <p:nvPr>
            <p:ph idx="1"/>
          </p:nvPr>
        </p:nvSpPr>
        <p:spPr/>
        <p:txBody>
          <a:bodyPr>
            <a:normAutofit lnSpcReduction="10000"/>
          </a:bodyPr>
          <a:lstStyle/>
          <a:p>
            <a:r>
              <a:rPr lang="en-US" dirty="0"/>
              <a:t>Identify the 70+ Spalding phonograms by sight and sound</a:t>
            </a:r>
          </a:p>
          <a:p>
            <a:r>
              <a:rPr lang="en-US" dirty="0"/>
              <a:t>Legibly write all uppercase and lowercase letters-manuscript and cursive</a:t>
            </a:r>
          </a:p>
          <a:p>
            <a:r>
              <a:rPr lang="en-US" dirty="0"/>
              <a:t>Know parts of speech: noun, verb, adjective, and adverb</a:t>
            </a:r>
          </a:p>
          <a:p>
            <a:r>
              <a:rPr lang="en-US" dirty="0"/>
              <a:t>Master addition and subtraction facts 1 – 10</a:t>
            </a:r>
          </a:p>
          <a:p>
            <a:r>
              <a:rPr lang="en-US" dirty="0"/>
              <a:t>Master multiplication facts 1 – 5</a:t>
            </a:r>
          </a:p>
          <a:p>
            <a:r>
              <a:rPr lang="en-US" dirty="0"/>
              <a:t>Place value up to hundreds</a:t>
            </a:r>
          </a:p>
          <a:p>
            <a:r>
              <a:rPr lang="en-US" dirty="0"/>
              <a:t>Read and solve one-step word problems</a:t>
            </a:r>
          </a:p>
          <a:p>
            <a:r>
              <a:rPr lang="en-US" dirty="0"/>
              <a:t>Use mental math strategies</a:t>
            </a:r>
          </a:p>
        </p:txBody>
      </p:sp>
      <p:pic>
        <p:nvPicPr>
          <p:cNvPr id="4" name="Audio 3">
            <a:hlinkClick r:id="" action="ppaction://media"/>
            <a:extLst>
              <a:ext uri="{FF2B5EF4-FFF2-40B4-BE49-F238E27FC236}">
                <a16:creationId xmlns:a16="http://schemas.microsoft.com/office/drawing/2014/main" id="{65CC8A06-89CA-4133-8B3A-C32E93C570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88786359"/>
      </p:ext>
    </p:extLst>
  </p:cSld>
  <p:clrMapOvr>
    <a:masterClrMapping/>
  </p:clrMapOvr>
  <mc:AlternateContent xmlns:mc="http://schemas.openxmlformats.org/markup-compatibility/2006">
    <mc:Choice xmlns:p14="http://schemas.microsoft.com/office/powerpoint/2010/main" Requires="p14">
      <p:transition spd="slow" p14:dur="2000" advTm="124492"/>
    </mc:Choice>
    <mc:Fallback>
      <p:transition spd="slow" advTm="124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C1543-3DF6-401E-940D-301EC961AD8A}"/>
              </a:ext>
            </a:extLst>
          </p:cNvPr>
          <p:cNvSpPr>
            <a:spLocks noGrp="1"/>
          </p:cNvSpPr>
          <p:nvPr>
            <p:ph type="title"/>
          </p:nvPr>
        </p:nvSpPr>
        <p:spPr/>
        <p:txBody>
          <a:bodyPr/>
          <a:lstStyle/>
          <a:p>
            <a:r>
              <a:rPr lang="en-US" dirty="0"/>
              <a:t>Fourth Grade Baseline Skills</a:t>
            </a:r>
          </a:p>
        </p:txBody>
      </p:sp>
      <p:sp>
        <p:nvSpPr>
          <p:cNvPr id="3" name="Content Placeholder 2">
            <a:extLst>
              <a:ext uri="{FF2B5EF4-FFF2-40B4-BE49-F238E27FC236}">
                <a16:creationId xmlns:a16="http://schemas.microsoft.com/office/drawing/2014/main" id="{F277AA10-57F3-4F8F-B1B4-5496BA9AEAD9}"/>
              </a:ext>
            </a:extLst>
          </p:cNvPr>
          <p:cNvSpPr>
            <a:spLocks noGrp="1"/>
          </p:cNvSpPr>
          <p:nvPr>
            <p:ph idx="1"/>
          </p:nvPr>
        </p:nvSpPr>
        <p:spPr/>
        <p:txBody>
          <a:bodyPr>
            <a:normAutofit fontScale="77500" lnSpcReduction="20000"/>
          </a:bodyPr>
          <a:lstStyle/>
          <a:p>
            <a:r>
              <a:rPr lang="en-US" dirty="0"/>
              <a:t>Math facts of all 4 operations</a:t>
            </a:r>
          </a:p>
          <a:p>
            <a:r>
              <a:rPr lang="en-US" dirty="0"/>
              <a:t>Multiplication and beginning long division</a:t>
            </a:r>
          </a:p>
          <a:p>
            <a:r>
              <a:rPr lang="en-US" dirty="0"/>
              <a:t>Conversions using both standard and metric systems of measurement</a:t>
            </a:r>
          </a:p>
          <a:p>
            <a:r>
              <a:rPr lang="en-US" dirty="0"/>
              <a:t>Place value to 10,000</a:t>
            </a:r>
          </a:p>
          <a:p>
            <a:r>
              <a:rPr lang="en-US" dirty="0"/>
              <a:t>Fractions</a:t>
            </a:r>
          </a:p>
          <a:p>
            <a:r>
              <a:rPr lang="en-US" dirty="0"/>
              <a:t>Area, perimeter, and volume</a:t>
            </a:r>
          </a:p>
          <a:p>
            <a:r>
              <a:rPr lang="en-US" dirty="0"/>
              <a:t>Legibly write all uppercase and lowercase letters in both cursive and manuscript</a:t>
            </a:r>
          </a:p>
          <a:p>
            <a:r>
              <a:rPr lang="en-US" dirty="0"/>
              <a:t>Copy work accurately from the board</a:t>
            </a:r>
          </a:p>
          <a:p>
            <a:r>
              <a:rPr lang="en-US" dirty="0"/>
              <a:t>Identify 8 parts of speech</a:t>
            </a:r>
          </a:p>
          <a:p>
            <a:r>
              <a:rPr lang="en-US" dirty="0"/>
              <a:t>Write complete sentences</a:t>
            </a:r>
          </a:p>
          <a:p>
            <a:r>
              <a:rPr lang="en-US" dirty="0"/>
              <a:t>Read at grade level, comprehend the reading and verbalize a summary of main facts</a:t>
            </a:r>
          </a:p>
          <a:p>
            <a:endParaRPr lang="en-US" dirty="0"/>
          </a:p>
          <a:p>
            <a:endParaRPr lang="en-US" dirty="0"/>
          </a:p>
        </p:txBody>
      </p:sp>
      <p:pic>
        <p:nvPicPr>
          <p:cNvPr id="4" name="Audio 3">
            <a:hlinkClick r:id="" action="ppaction://media"/>
            <a:extLst>
              <a:ext uri="{FF2B5EF4-FFF2-40B4-BE49-F238E27FC236}">
                <a16:creationId xmlns:a16="http://schemas.microsoft.com/office/drawing/2014/main" id="{9CE223A2-4E22-4C22-A807-9BCB470550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35206714"/>
      </p:ext>
    </p:extLst>
  </p:cSld>
  <p:clrMapOvr>
    <a:masterClrMapping/>
  </p:clrMapOvr>
  <mc:AlternateContent xmlns:mc="http://schemas.openxmlformats.org/markup-compatibility/2006">
    <mc:Choice xmlns:p14="http://schemas.microsoft.com/office/powerpoint/2010/main" Requires="p14">
      <p:transition spd="slow" p14:dur="2000" advTm="113741"/>
    </mc:Choice>
    <mc:Fallback>
      <p:transition spd="slow" advTm="113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7665E-A307-41EF-9A63-5ADA1060D411}"/>
              </a:ext>
            </a:extLst>
          </p:cNvPr>
          <p:cNvSpPr>
            <a:spLocks noGrp="1"/>
          </p:cNvSpPr>
          <p:nvPr>
            <p:ph type="title"/>
          </p:nvPr>
        </p:nvSpPr>
        <p:spPr/>
        <p:txBody>
          <a:bodyPr/>
          <a:lstStyle/>
          <a:p>
            <a:r>
              <a:rPr lang="en-US" dirty="0"/>
              <a:t>Fifth Grade Baseline Skills</a:t>
            </a:r>
          </a:p>
        </p:txBody>
      </p:sp>
      <p:sp>
        <p:nvSpPr>
          <p:cNvPr id="3" name="Content Placeholder 2">
            <a:extLst>
              <a:ext uri="{FF2B5EF4-FFF2-40B4-BE49-F238E27FC236}">
                <a16:creationId xmlns:a16="http://schemas.microsoft.com/office/drawing/2014/main" id="{A6B0A1E8-3288-4ECE-87F8-326E273BDD2D}"/>
              </a:ext>
            </a:extLst>
          </p:cNvPr>
          <p:cNvSpPr>
            <a:spLocks noGrp="1"/>
          </p:cNvSpPr>
          <p:nvPr>
            <p:ph idx="1"/>
          </p:nvPr>
        </p:nvSpPr>
        <p:spPr/>
        <p:txBody>
          <a:bodyPr>
            <a:normAutofit fontScale="85000" lnSpcReduction="20000"/>
          </a:bodyPr>
          <a:lstStyle/>
          <a:p>
            <a:r>
              <a:rPr lang="en-US" dirty="0"/>
              <a:t>Math facts for all 4 operations</a:t>
            </a:r>
          </a:p>
          <a:p>
            <a:r>
              <a:rPr lang="en-US" dirty="0"/>
              <a:t>Place value up to 10 million</a:t>
            </a:r>
          </a:p>
          <a:p>
            <a:r>
              <a:rPr lang="en-US" dirty="0"/>
              <a:t>Multiplication and long division</a:t>
            </a:r>
          </a:p>
          <a:p>
            <a:r>
              <a:rPr lang="en-US" dirty="0"/>
              <a:t>Add and subtract fractions</a:t>
            </a:r>
          </a:p>
          <a:p>
            <a:r>
              <a:rPr lang="en-US" dirty="0"/>
              <a:t>Basic understanding of area, perimeter, and volume</a:t>
            </a:r>
          </a:p>
          <a:p>
            <a:r>
              <a:rPr lang="en-US" dirty="0"/>
              <a:t>Read and summarize 50 lines of text</a:t>
            </a:r>
          </a:p>
          <a:p>
            <a:r>
              <a:rPr lang="en-US" dirty="0"/>
              <a:t>Write in cursive and manuscript</a:t>
            </a:r>
          </a:p>
          <a:p>
            <a:r>
              <a:rPr lang="en-US" dirty="0"/>
              <a:t>Answer a question in a complete sentence, written and verbally</a:t>
            </a:r>
          </a:p>
          <a:p>
            <a:r>
              <a:rPr lang="en-US" dirty="0"/>
              <a:t>Use basic capitalization and punctuation rules when writing</a:t>
            </a:r>
          </a:p>
          <a:p>
            <a:r>
              <a:rPr lang="en-US" dirty="0"/>
              <a:t>Use and recognize 8 parts of speech</a:t>
            </a:r>
          </a:p>
          <a:p>
            <a:r>
              <a:rPr lang="en-US" dirty="0"/>
              <a:t>Know basic literary terms</a:t>
            </a:r>
          </a:p>
        </p:txBody>
      </p:sp>
      <p:pic>
        <p:nvPicPr>
          <p:cNvPr id="5" name="Audio 4">
            <a:hlinkClick r:id="" action="ppaction://media"/>
            <a:extLst>
              <a:ext uri="{FF2B5EF4-FFF2-40B4-BE49-F238E27FC236}">
                <a16:creationId xmlns:a16="http://schemas.microsoft.com/office/drawing/2014/main" id="{E12F5E0E-8A65-4EF2-AEEA-EB79F55FC5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08234700"/>
      </p:ext>
    </p:extLst>
  </p:cSld>
  <p:clrMapOvr>
    <a:masterClrMapping/>
  </p:clrMapOvr>
  <mc:AlternateContent xmlns:mc="http://schemas.openxmlformats.org/markup-compatibility/2006">
    <mc:Choice xmlns:p14="http://schemas.microsoft.com/office/powerpoint/2010/main" Requires="p14">
      <p:transition spd="slow" p14:dur="2000" advTm="96729"/>
    </mc:Choice>
    <mc:Fallback>
      <p:transition spd="slow" advTm="96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1704</TotalTime>
  <Words>1910</Words>
  <Application>Microsoft Office PowerPoint</Application>
  <PresentationFormat>Widescreen</PresentationFormat>
  <Paragraphs>162</Paragraphs>
  <Slides>7</Slides>
  <Notes>7</Notes>
  <HiddenSlides>0</HiddenSlides>
  <MMClips>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Calibri Light</vt:lpstr>
      <vt:lpstr>Office Theme</vt:lpstr>
      <vt:lpstr>PowerPoint Presentation</vt:lpstr>
      <vt:lpstr>Kindergarten Baseline Skills</vt:lpstr>
      <vt:lpstr>First Grade Baseline Skills</vt:lpstr>
      <vt:lpstr>Second Grade Baseline Skills</vt:lpstr>
      <vt:lpstr>Third Grade Baseline Skills</vt:lpstr>
      <vt:lpstr>Fourth Grade Baseline Skills</vt:lpstr>
      <vt:lpstr>Fifth Grade Baseline Skills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Hoagland</dc:creator>
  <cp:lastModifiedBy>Sarah Hoagland</cp:lastModifiedBy>
  <cp:revision>10</cp:revision>
  <dcterms:created xsi:type="dcterms:W3CDTF">2022-02-21T20:14:00Z</dcterms:created>
  <dcterms:modified xsi:type="dcterms:W3CDTF">2022-03-02T16:13:24Z</dcterms:modified>
</cp:coreProperties>
</file>