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4676"/>
  </p:normalViewPr>
  <p:slideViewPr>
    <p:cSldViewPr snapToGrid="0">
      <p:cViewPr varScale="1">
        <p:scale>
          <a:sx n="106" d="100"/>
          <a:sy n="106"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65CC0-5D1C-4E6A-87FA-FCD13D1264F9}" type="datetimeFigureOut">
              <a:rPr lang="en-US" smtClean="0"/>
              <a:t>4/26/22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AFD80-6ED5-4A2C-8CCA-C0AD2FAD53B5}" type="slidenum">
              <a:rPr lang="en-US" smtClean="0"/>
              <a:t>‹#›</a:t>
            </a:fld>
            <a:endParaRPr lang="en-US"/>
          </a:p>
        </p:txBody>
      </p:sp>
    </p:spTree>
    <p:extLst>
      <p:ext uri="{BB962C8B-B14F-4D97-AF65-F5344CB8AC3E}">
        <p14:creationId xmlns:p14="http://schemas.microsoft.com/office/powerpoint/2010/main" val="82389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Hearts Anthem Archway…Supplies, Consumables, and HW expectations</a:t>
            </a:r>
          </a:p>
        </p:txBody>
      </p:sp>
      <p:sp>
        <p:nvSpPr>
          <p:cNvPr id="4" name="Slide Number Placeholder 3"/>
          <p:cNvSpPr>
            <a:spLocks noGrp="1"/>
          </p:cNvSpPr>
          <p:nvPr>
            <p:ph type="sldNum" sz="quarter" idx="5"/>
          </p:nvPr>
        </p:nvSpPr>
        <p:spPr/>
        <p:txBody>
          <a:bodyPr/>
          <a:lstStyle/>
          <a:p>
            <a:fld id="{D6BAFD80-6ED5-4A2C-8CCA-C0AD2FAD53B5}" type="slidenum">
              <a:rPr lang="en-US" smtClean="0"/>
              <a:t>1</a:t>
            </a:fld>
            <a:endParaRPr lang="en-US"/>
          </a:p>
        </p:txBody>
      </p:sp>
    </p:spTree>
    <p:extLst>
      <p:ext uri="{BB962C8B-B14F-4D97-AF65-F5344CB8AC3E}">
        <p14:creationId xmlns:p14="http://schemas.microsoft.com/office/powerpoint/2010/main" val="295306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do well at school, students must be prepared with the proper tools. Supply lists are available for each grade level on the school website. Families may purchase supplies through any vendor they choose, one terrific way in which to receive specific items is purchasing through Edukit.  All of the items are packaged and sent directly to the student’s home. Storage in the classrooms is limited so watch for communication from teachers about what to bring and when.</a:t>
            </a:r>
          </a:p>
        </p:txBody>
      </p:sp>
      <p:sp>
        <p:nvSpPr>
          <p:cNvPr id="4" name="Slide Number Placeholder 3"/>
          <p:cNvSpPr>
            <a:spLocks noGrp="1"/>
          </p:cNvSpPr>
          <p:nvPr>
            <p:ph type="sldNum" sz="quarter" idx="5"/>
          </p:nvPr>
        </p:nvSpPr>
        <p:spPr/>
        <p:txBody>
          <a:bodyPr/>
          <a:lstStyle/>
          <a:p>
            <a:fld id="{D6BAFD80-6ED5-4A2C-8CCA-C0AD2FAD53B5}" type="slidenum">
              <a:rPr lang="en-US" smtClean="0"/>
              <a:t>2</a:t>
            </a:fld>
            <a:endParaRPr lang="en-US"/>
          </a:p>
        </p:txBody>
      </p:sp>
    </p:spTree>
    <p:extLst>
      <p:ext uri="{BB962C8B-B14F-4D97-AF65-F5344CB8AC3E}">
        <p14:creationId xmlns:p14="http://schemas.microsoft.com/office/powerpoint/2010/main" val="56781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Consumables lists are available for each grade level on the school website. Books may be purchased through any vendor the family chooses; however, some items will only be available through the school platform (Music theory and Singapore math books). All books must match the ISBNs listed on the website. This ensures that students can follow along on the same page when reading and discussing in class. At Great Hearts Anthem Archway, it has always been the tradition for students to develop a personal library of books that they mark in, keep and return to during their time at Great Hearts, and treasure for years to come. We call these books “Classics to Keep”. Parents/guardians and students are strongly encouraged to purchase these books for their own personal collections. For families who do not purchase the texts, their student will be given access to a copy of these books as part of their curriculum. Students should not mark these books provided by Great Hearts and will be asked to return the books in good condition once their class has finished working with the book. </a:t>
            </a:r>
          </a:p>
        </p:txBody>
      </p:sp>
      <p:sp>
        <p:nvSpPr>
          <p:cNvPr id="4" name="Slide Number Placeholder 3"/>
          <p:cNvSpPr>
            <a:spLocks noGrp="1"/>
          </p:cNvSpPr>
          <p:nvPr>
            <p:ph type="sldNum" sz="quarter" idx="5"/>
          </p:nvPr>
        </p:nvSpPr>
        <p:spPr/>
        <p:txBody>
          <a:bodyPr/>
          <a:lstStyle/>
          <a:p>
            <a:fld id="{D6BAFD80-6ED5-4A2C-8CCA-C0AD2FAD53B5}" type="slidenum">
              <a:rPr lang="en-US" smtClean="0"/>
              <a:t>3</a:t>
            </a:fld>
            <a:endParaRPr lang="en-US"/>
          </a:p>
        </p:txBody>
      </p:sp>
    </p:spTree>
    <p:extLst>
      <p:ext uri="{BB962C8B-B14F-4D97-AF65-F5344CB8AC3E}">
        <p14:creationId xmlns:p14="http://schemas.microsoft.com/office/powerpoint/2010/main" val="201995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7318-6B29-4C19-A861-05E06FEAD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1C0F28-2016-459D-B592-8714A7ECD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28F98F-20FB-4D85-9167-E6F1C6953158}"/>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5" name="Footer Placeholder 4">
            <a:extLst>
              <a:ext uri="{FF2B5EF4-FFF2-40B4-BE49-F238E27FC236}">
                <a16:creationId xmlns:a16="http://schemas.microsoft.com/office/drawing/2014/main" id="{84446EA1-D500-457A-BD46-EB8E4E8A2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32A1F-6014-4454-8375-BF562EDBFC0F}"/>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139877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253B-230B-4652-9B80-54C8515D9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6DAC7-9072-47D8-9F04-CCFDA058C0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3D0CC-956B-403F-82C2-2419FF38E063}"/>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5" name="Footer Placeholder 4">
            <a:extLst>
              <a:ext uri="{FF2B5EF4-FFF2-40B4-BE49-F238E27FC236}">
                <a16:creationId xmlns:a16="http://schemas.microsoft.com/office/drawing/2014/main" id="{1906BD9C-DAA1-47A1-8114-0A10A752E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24042-3E40-4E6C-8CD3-A1C7DC5914AC}"/>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355424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DC86B-3F3E-4DE8-A7A7-3C526621F6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042A8E-E031-4A25-AE49-1E5DC40806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5D4A0-831F-449E-904E-801DF41A1422}"/>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5" name="Footer Placeholder 4">
            <a:extLst>
              <a:ext uri="{FF2B5EF4-FFF2-40B4-BE49-F238E27FC236}">
                <a16:creationId xmlns:a16="http://schemas.microsoft.com/office/drawing/2014/main" id="{BE39859A-4B22-4446-94AB-6D25BAD51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A2FAA-4BFA-497E-9DC8-42642B8A8BB3}"/>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151623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8BCE-1227-4A0D-BF08-DEBCC9498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12500-F7A1-431E-9535-C50280D908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34999-68D3-48A8-B997-FCA970244696}"/>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5" name="Footer Placeholder 4">
            <a:extLst>
              <a:ext uri="{FF2B5EF4-FFF2-40B4-BE49-F238E27FC236}">
                <a16:creationId xmlns:a16="http://schemas.microsoft.com/office/drawing/2014/main" id="{C95370C7-48C3-4C4D-8721-DCA082D29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4A173-E430-46FA-B224-614FC2806668}"/>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31147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EEF9-CA96-4E2E-9824-ECFB5E1675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53DE7E-B4C8-43E8-8897-1E353F01B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94982-B270-4AA4-BC3E-7309673234A7}"/>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5" name="Footer Placeholder 4">
            <a:extLst>
              <a:ext uri="{FF2B5EF4-FFF2-40B4-BE49-F238E27FC236}">
                <a16:creationId xmlns:a16="http://schemas.microsoft.com/office/drawing/2014/main" id="{09DD1C8B-AAEC-48DE-B882-A8F9882D7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C5418-3668-450F-933F-BAE6E5D2C8EA}"/>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77238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AC9A-BDE9-44A6-9481-134CDD656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6C411-11EC-41DE-99EA-66564EC40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94BCF4-5A1F-46AC-AAD8-C208AD463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64A92-4BF5-4B2B-A7A7-2F5D4C5844C7}"/>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6" name="Footer Placeholder 5">
            <a:extLst>
              <a:ext uri="{FF2B5EF4-FFF2-40B4-BE49-F238E27FC236}">
                <a16:creationId xmlns:a16="http://schemas.microsoft.com/office/drawing/2014/main" id="{4D6DD9C5-51BF-4FEA-A2C9-C25DF4BA8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A540F-ED3D-40BD-A387-18D7F118879F}"/>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80078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477E-16AB-4136-99A3-9199FB976B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B3DE4-6D4B-4CBA-867A-E6546D058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82DE1-FFE0-41B0-956A-3ED29C05BC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2521F4-D93A-4126-9FDF-882BD2010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74302F-B3AF-4759-B7C9-C5DD5278BA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265EC1-1B62-454F-9270-6630F581B122}"/>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8" name="Footer Placeholder 7">
            <a:extLst>
              <a:ext uri="{FF2B5EF4-FFF2-40B4-BE49-F238E27FC236}">
                <a16:creationId xmlns:a16="http://schemas.microsoft.com/office/drawing/2014/main" id="{28F92EF6-D1F3-495A-99C6-1B1687E1E0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669847-43C9-4ACB-869B-D55BD2ACD4FE}"/>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235917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70B5-FF41-4EE9-B0A0-5FF58A481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A500FC-3591-4D73-99F8-3FCA9E8D8AA4}"/>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4" name="Footer Placeholder 3">
            <a:extLst>
              <a:ext uri="{FF2B5EF4-FFF2-40B4-BE49-F238E27FC236}">
                <a16:creationId xmlns:a16="http://schemas.microsoft.com/office/drawing/2014/main" id="{A8DA308B-ABC3-4072-8D95-1C9A96D95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CB029A-73F7-4240-830A-FB40AE6B2510}"/>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257756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476EB-908B-44ED-9A1C-6B5E55E51FBC}"/>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3" name="Footer Placeholder 2">
            <a:extLst>
              <a:ext uri="{FF2B5EF4-FFF2-40B4-BE49-F238E27FC236}">
                <a16:creationId xmlns:a16="http://schemas.microsoft.com/office/drawing/2014/main" id="{2572D715-715E-47F6-9A59-37BBE9FAA0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72BE93-A573-449C-A6D1-42820DE56C6C}"/>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48491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4C3B-EFE2-4A8E-9252-14A4CF8AE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46DE01-7F54-42F3-A5FC-251083F5E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2D1589-8084-4386-9961-E4AD8E574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56AE-8EBA-4D58-99F1-9D05CF79E5D7}"/>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6" name="Footer Placeholder 5">
            <a:extLst>
              <a:ext uri="{FF2B5EF4-FFF2-40B4-BE49-F238E27FC236}">
                <a16:creationId xmlns:a16="http://schemas.microsoft.com/office/drawing/2014/main" id="{6CC3F156-2990-480C-9994-0E5C772E8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E50FC-43B4-4423-ABBF-CEE5819F35E7}"/>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65950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5E7C-6E23-495F-878E-1CBBD3A2A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54E0B-5264-422C-B08A-E1522F443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481309-BDB1-4965-AD90-7AEBD34F1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482CE-63D1-4667-A2CB-52C5C7548924}"/>
              </a:ext>
            </a:extLst>
          </p:cNvPr>
          <p:cNvSpPr>
            <a:spLocks noGrp="1"/>
          </p:cNvSpPr>
          <p:nvPr>
            <p:ph type="dt" sz="half" idx="10"/>
          </p:nvPr>
        </p:nvSpPr>
        <p:spPr/>
        <p:txBody>
          <a:bodyPr/>
          <a:lstStyle/>
          <a:p>
            <a:fld id="{04D6C130-210F-4A01-B442-8BF39039C1D3}" type="datetimeFigureOut">
              <a:rPr lang="en-US" smtClean="0"/>
              <a:t>4/26/22</a:t>
            </a:fld>
            <a:endParaRPr lang="en-US"/>
          </a:p>
        </p:txBody>
      </p:sp>
      <p:sp>
        <p:nvSpPr>
          <p:cNvPr id="6" name="Footer Placeholder 5">
            <a:extLst>
              <a:ext uri="{FF2B5EF4-FFF2-40B4-BE49-F238E27FC236}">
                <a16:creationId xmlns:a16="http://schemas.microsoft.com/office/drawing/2014/main" id="{D0148CC0-FCB7-4720-8EF5-93973ACB9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3D829-810F-4643-93A0-E7EFF06388EE}"/>
              </a:ext>
            </a:extLst>
          </p:cNvPr>
          <p:cNvSpPr>
            <a:spLocks noGrp="1"/>
          </p:cNvSpPr>
          <p:nvPr>
            <p:ph type="sldNum" sz="quarter" idx="12"/>
          </p:nvPr>
        </p:nvSpPr>
        <p:spPr/>
        <p:txBody>
          <a:bodyPr/>
          <a:lstStyle/>
          <a:p>
            <a:fld id="{63873FC8-1A5C-4F22-ABB6-69556C99505C}" type="slidenum">
              <a:rPr lang="en-US" smtClean="0"/>
              <a:t>‹#›</a:t>
            </a:fld>
            <a:endParaRPr lang="en-US"/>
          </a:p>
        </p:txBody>
      </p:sp>
    </p:spTree>
    <p:extLst>
      <p:ext uri="{BB962C8B-B14F-4D97-AF65-F5344CB8AC3E}">
        <p14:creationId xmlns:p14="http://schemas.microsoft.com/office/powerpoint/2010/main" val="308668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FCD7E-9E9A-4ABB-9417-838FFDAE9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9151D5-6C03-473A-A1ED-E476BD089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E61C6-B173-42EB-8680-6D4A0AEE3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6C130-210F-4A01-B442-8BF39039C1D3}" type="datetimeFigureOut">
              <a:rPr lang="en-US" smtClean="0"/>
              <a:t>4/26/22</a:t>
            </a:fld>
            <a:endParaRPr lang="en-US"/>
          </a:p>
        </p:txBody>
      </p:sp>
      <p:sp>
        <p:nvSpPr>
          <p:cNvPr id="5" name="Footer Placeholder 4">
            <a:extLst>
              <a:ext uri="{FF2B5EF4-FFF2-40B4-BE49-F238E27FC236}">
                <a16:creationId xmlns:a16="http://schemas.microsoft.com/office/drawing/2014/main" id="{93078449-ED86-4B36-BFE2-019F86E6D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00AC6E-B3D4-4184-8D0A-CF7D0E1E9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73FC8-1A5C-4F22-ABB6-69556C99505C}" type="slidenum">
              <a:rPr lang="en-US" smtClean="0"/>
              <a:t>‹#›</a:t>
            </a:fld>
            <a:endParaRPr lang="en-US"/>
          </a:p>
        </p:txBody>
      </p:sp>
    </p:spTree>
    <p:extLst>
      <p:ext uri="{BB962C8B-B14F-4D97-AF65-F5344CB8AC3E}">
        <p14:creationId xmlns:p14="http://schemas.microsoft.com/office/powerpoint/2010/main" val="323837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www.anthemprep.configio.com/"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BA39FE-544F-4F63-A539-6F2F2DB0D2AE}"/>
              </a:ext>
            </a:extLst>
          </p:cNvPr>
          <p:cNvSpPr>
            <a:spLocks noGrp="1"/>
          </p:cNvSpPr>
          <p:nvPr>
            <p:ph type="subTitle" idx="1"/>
          </p:nvPr>
        </p:nvSpPr>
        <p:spPr/>
        <p:txBody>
          <a:bodyPr/>
          <a:lstStyle/>
          <a:p>
            <a:endParaRPr lang="en-US" dirty="0"/>
          </a:p>
          <a:p>
            <a:endParaRPr lang="en-US" dirty="0"/>
          </a:p>
          <a:p>
            <a:r>
              <a:rPr lang="en-US" sz="3200" dirty="0"/>
              <a:t>Supplies, Consumables and Homework Expectations</a:t>
            </a:r>
          </a:p>
        </p:txBody>
      </p:sp>
      <p:pic>
        <p:nvPicPr>
          <p:cNvPr id="5" name="Picture 4" descr="Logo, company name&#10;&#10;Description automatically generated">
            <a:extLst>
              <a:ext uri="{FF2B5EF4-FFF2-40B4-BE49-F238E27FC236}">
                <a16:creationId xmlns:a16="http://schemas.microsoft.com/office/drawing/2014/main" id="{0F88F8C1-10F1-45E5-BC8E-A62ACF819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575" y="975360"/>
            <a:ext cx="2743200" cy="2926080"/>
          </a:xfrm>
          <a:prstGeom prst="rect">
            <a:avLst/>
          </a:prstGeom>
        </p:spPr>
      </p:pic>
      <p:pic>
        <p:nvPicPr>
          <p:cNvPr id="8" name="Audio 7">
            <a:hlinkClick r:id="" action="ppaction://media"/>
            <a:extLst>
              <a:ext uri="{FF2B5EF4-FFF2-40B4-BE49-F238E27FC236}">
                <a16:creationId xmlns:a16="http://schemas.microsoft.com/office/drawing/2014/main" id="{58353F85-7B6F-4A8D-A7E1-0FB98D9781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993865138"/>
      </p:ext>
    </p:extLst>
  </p:cSld>
  <p:clrMapOvr>
    <a:masterClrMapping/>
  </p:clrMapOvr>
  <mc:AlternateContent xmlns:mc="http://schemas.openxmlformats.org/markup-compatibility/2006" xmlns:p14="http://schemas.microsoft.com/office/powerpoint/2010/main">
    <mc:Choice Requires="p14">
      <p:transition spd="slow" p14:dur="2000" advTm="11741"/>
    </mc:Choice>
    <mc:Fallback xmlns="">
      <p:transition spd="slow" advTm="117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37C2-A234-47F4-8519-54620C45BB7B}"/>
              </a:ext>
            </a:extLst>
          </p:cNvPr>
          <p:cNvSpPr>
            <a:spLocks noGrp="1"/>
          </p:cNvSpPr>
          <p:nvPr>
            <p:ph type="title"/>
          </p:nvPr>
        </p:nvSpPr>
        <p:spPr/>
        <p:txBody>
          <a:bodyPr/>
          <a:lstStyle/>
          <a:p>
            <a:r>
              <a:rPr lang="en-US" dirty="0"/>
              <a:t>K-5 Supplies</a:t>
            </a:r>
          </a:p>
        </p:txBody>
      </p:sp>
      <p:sp>
        <p:nvSpPr>
          <p:cNvPr id="3" name="Content Placeholder 2">
            <a:extLst>
              <a:ext uri="{FF2B5EF4-FFF2-40B4-BE49-F238E27FC236}">
                <a16:creationId xmlns:a16="http://schemas.microsoft.com/office/drawing/2014/main" id="{5B0ED180-8007-446B-A300-323747D2B919}"/>
              </a:ext>
            </a:extLst>
          </p:cNvPr>
          <p:cNvSpPr>
            <a:spLocks noGrp="1"/>
          </p:cNvSpPr>
          <p:nvPr>
            <p:ph idx="1"/>
          </p:nvPr>
        </p:nvSpPr>
        <p:spPr/>
        <p:txBody>
          <a:bodyPr/>
          <a:lstStyle/>
          <a:p>
            <a:r>
              <a:rPr lang="en-US" dirty="0"/>
              <a:t>Can be found on the school website</a:t>
            </a:r>
          </a:p>
          <a:p>
            <a:r>
              <a:rPr lang="en-US" dirty="0"/>
              <a:t>Each grade level has one page</a:t>
            </a:r>
          </a:p>
          <a:p>
            <a:r>
              <a:rPr lang="en-US" dirty="0"/>
              <a:t>Includes individual as well as community items</a:t>
            </a:r>
          </a:p>
          <a:p>
            <a:r>
              <a:rPr lang="en-US" dirty="0"/>
              <a:t>Can be purchased through Edukit and delivered right to your home</a:t>
            </a:r>
          </a:p>
          <a:p>
            <a:r>
              <a:rPr lang="en-US" dirty="0"/>
              <a:t>Storage in the classrooms is limited so watch for communication from teachers about what to bring and when  </a:t>
            </a:r>
          </a:p>
        </p:txBody>
      </p:sp>
      <p:pic>
        <p:nvPicPr>
          <p:cNvPr id="5" name="Audio 4">
            <a:hlinkClick r:id="" action="ppaction://media"/>
            <a:extLst>
              <a:ext uri="{FF2B5EF4-FFF2-40B4-BE49-F238E27FC236}">
                <a16:creationId xmlns:a16="http://schemas.microsoft.com/office/drawing/2014/main" id="{B1E95C1A-E9FA-4000-8A27-03B732918E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255237190"/>
      </p:ext>
    </p:extLst>
  </p:cSld>
  <p:clrMapOvr>
    <a:masterClrMapping/>
  </p:clrMapOvr>
  <mc:AlternateContent xmlns:mc="http://schemas.openxmlformats.org/markup-compatibility/2006" xmlns:p14="http://schemas.microsoft.com/office/powerpoint/2010/main">
    <mc:Choice Requires="p14">
      <p:transition spd="slow" p14:dur="2000" advTm="42107"/>
    </mc:Choice>
    <mc:Fallback xmlns="">
      <p:transition spd="slow" advTm="42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EAEC-9C0B-42D2-8EC8-4DFA46D4FB6F}"/>
              </a:ext>
            </a:extLst>
          </p:cNvPr>
          <p:cNvSpPr>
            <a:spLocks noGrp="1"/>
          </p:cNvSpPr>
          <p:nvPr>
            <p:ph type="title"/>
          </p:nvPr>
        </p:nvSpPr>
        <p:spPr/>
        <p:txBody>
          <a:bodyPr/>
          <a:lstStyle/>
          <a:p>
            <a:r>
              <a:rPr lang="en-US" dirty="0"/>
              <a:t>K-5 Consumables</a:t>
            </a:r>
          </a:p>
        </p:txBody>
      </p:sp>
      <p:sp>
        <p:nvSpPr>
          <p:cNvPr id="3" name="Content Placeholder 2">
            <a:extLst>
              <a:ext uri="{FF2B5EF4-FFF2-40B4-BE49-F238E27FC236}">
                <a16:creationId xmlns:a16="http://schemas.microsoft.com/office/drawing/2014/main" id="{9D8E5AE5-7992-4632-8205-01FAF0E427AD}"/>
              </a:ext>
            </a:extLst>
          </p:cNvPr>
          <p:cNvSpPr>
            <a:spLocks noGrp="1"/>
          </p:cNvSpPr>
          <p:nvPr>
            <p:ph idx="1"/>
          </p:nvPr>
        </p:nvSpPr>
        <p:spPr/>
        <p:txBody>
          <a:bodyPr/>
          <a:lstStyle/>
          <a:p>
            <a:r>
              <a:rPr lang="en-US" dirty="0"/>
              <a:t>Can be found on the school website</a:t>
            </a:r>
          </a:p>
          <a:p>
            <a:r>
              <a:rPr lang="en-US" dirty="0"/>
              <a:t>Each grade level has 2 pages</a:t>
            </a:r>
          </a:p>
          <a:p>
            <a:r>
              <a:rPr lang="en-US" dirty="0"/>
              <a:t>Some items can be purchased through the school’s platform at </a:t>
            </a:r>
            <a:r>
              <a:rPr lang="en-US" dirty="0">
                <a:hlinkClick r:id="rId5"/>
              </a:rPr>
              <a:t>www.anthemprep.configio.com</a:t>
            </a:r>
            <a:endParaRPr lang="en-US" dirty="0"/>
          </a:p>
          <a:p>
            <a:r>
              <a:rPr lang="en-US" dirty="0"/>
              <a:t>Other items can be purchased through vendors as a bundle.</a:t>
            </a:r>
          </a:p>
          <a:p>
            <a:r>
              <a:rPr lang="en-US" dirty="0"/>
              <a:t>All ISBN’s are provided to ensure that the books match what the teacher will be using in class.</a:t>
            </a:r>
          </a:p>
          <a:p>
            <a:r>
              <a:rPr lang="en-US" dirty="0"/>
              <a:t>Includes Literature “Classics to Keep” and Singapore Math workbooks</a:t>
            </a:r>
          </a:p>
          <a:p>
            <a:pPr marL="0" indent="0">
              <a:buNone/>
            </a:pPr>
            <a:endParaRPr lang="en-US" dirty="0"/>
          </a:p>
          <a:p>
            <a:endParaRPr lang="en-US" dirty="0"/>
          </a:p>
        </p:txBody>
      </p:sp>
      <p:pic>
        <p:nvPicPr>
          <p:cNvPr id="5" name="Audio 4">
            <a:hlinkClick r:id="" action="ppaction://media"/>
            <a:extLst>
              <a:ext uri="{FF2B5EF4-FFF2-40B4-BE49-F238E27FC236}">
                <a16:creationId xmlns:a16="http://schemas.microsoft.com/office/drawing/2014/main" id="{AFC1B35D-2563-454D-B189-5F51934844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46577601"/>
      </p:ext>
    </p:extLst>
  </p:cSld>
  <p:clrMapOvr>
    <a:masterClrMapping/>
  </p:clrMapOvr>
  <mc:AlternateContent xmlns:mc="http://schemas.openxmlformats.org/markup-compatibility/2006" xmlns:p14="http://schemas.microsoft.com/office/powerpoint/2010/main">
    <mc:Choice Requires="p14">
      <p:transition spd="slow" p14:dur="2000" advTm="80467"/>
    </mc:Choice>
    <mc:Fallback xmlns="">
      <p:transition spd="slow" advTm="804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F761-E083-4E7A-827B-43EF2D94D842}"/>
              </a:ext>
            </a:extLst>
          </p:cNvPr>
          <p:cNvSpPr>
            <a:spLocks noGrp="1"/>
          </p:cNvSpPr>
          <p:nvPr>
            <p:ph type="title"/>
          </p:nvPr>
        </p:nvSpPr>
        <p:spPr/>
        <p:txBody>
          <a:bodyPr/>
          <a:lstStyle/>
          <a:p>
            <a:r>
              <a:rPr lang="en-US" dirty="0"/>
              <a:t>K-5 Homework Expectations</a:t>
            </a:r>
          </a:p>
        </p:txBody>
      </p:sp>
      <p:sp>
        <p:nvSpPr>
          <p:cNvPr id="3" name="Content Placeholder 2">
            <a:extLst>
              <a:ext uri="{FF2B5EF4-FFF2-40B4-BE49-F238E27FC236}">
                <a16:creationId xmlns:a16="http://schemas.microsoft.com/office/drawing/2014/main" id="{9F8EF0AE-F94F-4375-ACE0-C23450C78B81}"/>
              </a:ext>
            </a:extLst>
          </p:cNvPr>
          <p:cNvSpPr>
            <a:spLocks noGrp="1"/>
          </p:cNvSpPr>
          <p:nvPr>
            <p:ph idx="1"/>
          </p:nvPr>
        </p:nvSpPr>
        <p:spPr/>
        <p:txBody>
          <a:bodyPr/>
          <a:lstStyle/>
          <a:p>
            <a:r>
              <a:rPr lang="en-US" dirty="0"/>
              <a:t>Purposeful</a:t>
            </a:r>
          </a:p>
          <a:p>
            <a:r>
              <a:rPr lang="en-US" dirty="0"/>
              <a:t>Appropriate level of difficulty</a:t>
            </a:r>
          </a:p>
          <a:p>
            <a:r>
              <a:rPr lang="en-US" dirty="0"/>
              <a:t>Limited but important parent involvement</a:t>
            </a:r>
          </a:p>
          <a:p>
            <a:r>
              <a:rPr lang="en-US" dirty="0"/>
              <a:t>Carefully monitored by teachers</a:t>
            </a:r>
          </a:p>
          <a:p>
            <a:r>
              <a:rPr lang="en-US" dirty="0"/>
              <a:t>Absent work</a:t>
            </a:r>
          </a:p>
          <a:p>
            <a:r>
              <a:rPr lang="en-US" dirty="0"/>
              <a:t>“R&amp;R” weekends</a:t>
            </a:r>
          </a:p>
          <a:p>
            <a:r>
              <a:rPr lang="en-US" dirty="0"/>
              <a:t>How is my child supposed to catch up in Latin?</a:t>
            </a:r>
          </a:p>
        </p:txBody>
      </p:sp>
      <p:pic>
        <p:nvPicPr>
          <p:cNvPr id="5" name="Audio 4">
            <a:hlinkClick r:id="" action="ppaction://media"/>
            <a:extLst>
              <a:ext uri="{FF2B5EF4-FFF2-40B4-BE49-F238E27FC236}">
                <a16:creationId xmlns:a16="http://schemas.microsoft.com/office/drawing/2014/main" id="{C35BBB7F-836A-4B80-B93B-C9EF45F5E8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4910735"/>
      </p:ext>
    </p:extLst>
  </p:cSld>
  <p:clrMapOvr>
    <a:masterClrMapping/>
  </p:clrMapOvr>
  <mc:AlternateContent xmlns:mc="http://schemas.openxmlformats.org/markup-compatibility/2006" xmlns:p14="http://schemas.microsoft.com/office/powerpoint/2010/main">
    <mc:Choice Requires="p14">
      <p:transition spd="slow" p14:dur="2000" advTm="255274"/>
    </mc:Choice>
    <mc:Fallback xmlns="">
      <p:transition spd="slow" advTm="255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2778</TotalTime>
  <Words>470</Words>
  <Application>Microsoft Macintosh PowerPoint</Application>
  <PresentationFormat>Widescreen</PresentationFormat>
  <Paragraphs>30</Paragraphs>
  <Slides>4</Slides>
  <Notes>3</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K-5 Supplies</vt:lpstr>
      <vt:lpstr>K-5 Consumables</vt:lpstr>
      <vt:lpstr>K-5 Homework Expectations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Hoagland</dc:creator>
  <cp:lastModifiedBy>Shannon Richards</cp:lastModifiedBy>
  <cp:revision>2</cp:revision>
  <dcterms:created xsi:type="dcterms:W3CDTF">2022-02-21T20:37:13Z</dcterms:created>
  <dcterms:modified xsi:type="dcterms:W3CDTF">2022-04-26T17:09:21Z</dcterms:modified>
</cp:coreProperties>
</file>